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739" r:id="rId2"/>
    <p:sldId id="773" r:id="rId3"/>
    <p:sldId id="776" r:id="rId4"/>
    <p:sldId id="777" r:id="rId5"/>
    <p:sldId id="778" r:id="rId6"/>
    <p:sldId id="779" r:id="rId7"/>
    <p:sldId id="780" r:id="rId8"/>
    <p:sldId id="782" r:id="rId9"/>
    <p:sldId id="783" r:id="rId10"/>
    <p:sldId id="784" r:id="rId11"/>
    <p:sldId id="785" r:id="rId12"/>
    <p:sldId id="786" r:id="rId13"/>
    <p:sldId id="787" r:id="rId14"/>
    <p:sldId id="788" r:id="rId15"/>
    <p:sldId id="789" r:id="rId16"/>
    <p:sldId id="790" r:id="rId17"/>
    <p:sldId id="791" r:id="rId18"/>
    <p:sldId id="792" r:id="rId19"/>
    <p:sldId id="793" r:id="rId20"/>
    <p:sldId id="794" r:id="rId21"/>
    <p:sldId id="795" r:id="rId22"/>
    <p:sldId id="801" r:id="rId23"/>
    <p:sldId id="802" r:id="rId24"/>
    <p:sldId id="803" r:id="rId25"/>
    <p:sldId id="804" r:id="rId26"/>
    <p:sldId id="805" r:id="rId27"/>
    <p:sldId id="806" r:id="rId28"/>
    <p:sldId id="807" r:id="rId29"/>
    <p:sldId id="808" r:id="rId30"/>
    <p:sldId id="809" r:id="rId31"/>
    <p:sldId id="810" r:id="rId32"/>
    <p:sldId id="811" r:id="rId33"/>
    <p:sldId id="812" r:id="rId34"/>
    <p:sldId id="813" r:id="rId35"/>
    <p:sldId id="814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17A9"/>
    <a:srgbClr val="920784"/>
    <a:srgbClr val="C67A48"/>
    <a:srgbClr val="786CAE"/>
    <a:srgbClr val="6EB5AF"/>
    <a:srgbClr val="8FC320"/>
    <a:srgbClr val="33CCCC"/>
    <a:srgbClr val="B5D14F"/>
    <a:srgbClr val="EB5405"/>
    <a:srgbClr val="FFE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98058" autoAdjust="0"/>
  </p:normalViewPr>
  <p:slideViewPr>
    <p:cSldViewPr>
      <p:cViewPr varScale="1">
        <p:scale>
          <a:sx n="110" d="100"/>
          <a:sy n="110" d="100"/>
        </p:scale>
        <p:origin x="163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1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41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DA890-1C3A-4168-9336-7569BD13438D}" type="datetimeFigureOut">
              <a:rPr lang="zh-TW" altLang="en-US" smtClean="0"/>
              <a:pPr/>
              <a:t>2021/9/7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C2F1F-D428-449F-967A-F29989CFB9C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969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CE91-3D51-440C-AE01-BB26464EA3B2}" type="datetimeFigureOut">
              <a:rPr lang="zh-TW" altLang="en-US" smtClean="0"/>
              <a:pPr/>
              <a:t>2021/9/7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B05A9-B499-4E5B-8BFF-1B52364951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9237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書名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750" y="1484784"/>
            <a:ext cx="8064500" cy="3036931"/>
          </a:xfrm>
          <a:ln w="19050" cmpd="sng">
            <a:gradFill>
              <a:gsLst>
                <a:gs pos="0">
                  <a:schemeClr val="bg1"/>
                </a:gs>
                <a:gs pos="68000">
                  <a:srgbClr val="BE2856"/>
                </a:gs>
                <a:gs pos="100000">
                  <a:srgbClr val="3D3B5F"/>
                </a:gs>
              </a:gsLst>
              <a:lin ang="4200000" scaled="0"/>
            </a:gradFill>
          </a:ln>
        </p:spPr>
        <p:txBody>
          <a:bodyPr lIns="252000" tIns="360000" rIns="180000" bIns="72000">
            <a:spAutoFit/>
          </a:bodyPr>
          <a:lstStyle>
            <a:lvl1pPr>
              <a:lnSpc>
                <a:spcPts val="2400"/>
              </a:lnSpc>
              <a:defRPr sz="2200" b="0">
                <a:solidFill>
                  <a:schemeClr val="tx1"/>
                </a:solidFill>
              </a:defRPr>
            </a:lvl1pPr>
            <a:lvl2pPr>
              <a:defRPr>
                <a:solidFill>
                  <a:srgbClr val="8FC320"/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  <a:lvl5pPr>
              <a:buClr>
                <a:srgbClr val="B5D14F"/>
              </a:buClr>
              <a:buFont typeface="Wingdings" pitchFamily="2" charset="2"/>
              <a:buChar char="n"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altLang="zh-TW" dirty="0"/>
          </a:p>
          <a:p>
            <a:pPr lvl="4"/>
            <a:endParaRPr lang="zh-TW" altLang="en-US" dirty="0"/>
          </a:p>
        </p:txBody>
      </p:sp>
      <p:sp>
        <p:nvSpPr>
          <p:cNvPr id="6" name="文字版面配置區 8"/>
          <p:cNvSpPr>
            <a:spLocks noGrp="1"/>
          </p:cNvSpPr>
          <p:nvPr>
            <p:ph type="body" sz="quarter" idx="12"/>
          </p:nvPr>
        </p:nvSpPr>
        <p:spPr>
          <a:xfrm>
            <a:off x="467544" y="1196753"/>
            <a:ext cx="4680520" cy="504056"/>
          </a:xfrm>
          <a:gradFill flip="none" rotWithShape="1">
            <a:gsLst>
              <a:gs pos="0">
                <a:schemeClr val="bg1"/>
              </a:gs>
              <a:gs pos="50000">
                <a:srgbClr val="BE2856"/>
              </a:gs>
              <a:gs pos="100000">
                <a:srgbClr val="3D3B5F"/>
              </a:gs>
            </a:gsLst>
            <a:lin ang="14400000" scaled="0"/>
            <a:tileRect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 lIns="180000" tIns="72000"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="1" i="0" u="none" baseline="0">
                <a:solidFill>
                  <a:schemeClr val="bg1"/>
                </a:solidFill>
                <a:latin typeface="Arial Black" pitchFamily="34" charset="0"/>
                <a:ea typeface="+mj-ea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grpSp>
        <p:nvGrpSpPr>
          <p:cNvPr id="17" name="群組 16"/>
          <p:cNvGrpSpPr/>
          <p:nvPr userDrawn="1"/>
        </p:nvGrpSpPr>
        <p:grpSpPr>
          <a:xfrm>
            <a:off x="642412" y="6200929"/>
            <a:ext cx="1049268" cy="503533"/>
            <a:chOff x="899592" y="6237835"/>
            <a:chExt cx="1049268" cy="503533"/>
          </a:xfrm>
        </p:grpSpPr>
        <p:sp>
          <p:nvSpPr>
            <p:cNvPr id="18" name="弧形向右箭號 17"/>
            <p:cNvSpPr/>
            <p:nvPr/>
          </p:nvSpPr>
          <p:spPr>
            <a:xfrm rot="612716">
              <a:off x="899592" y="6237835"/>
              <a:ext cx="440592" cy="503533"/>
            </a:xfrm>
            <a:prstGeom prst="curvedRightArrow">
              <a:avLst/>
            </a:prstGeom>
            <a:gradFill>
              <a:gsLst>
                <a:gs pos="0">
                  <a:schemeClr val="bg1"/>
                </a:gs>
                <a:gs pos="50000">
                  <a:srgbClr val="BE2856"/>
                </a:gs>
                <a:gs pos="100000">
                  <a:srgbClr val="3D3B5F"/>
                </a:gs>
              </a:gsLst>
              <a:lin ang="3600000" scaled="0"/>
            </a:gra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940748" y="6304512"/>
              <a:ext cx="1008112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rgbClr val="3D3B5F"/>
                  </a:solidFill>
                </a:rPr>
                <a:t>續下頁</a:t>
              </a:r>
            </a:p>
          </p:txBody>
        </p:sp>
      </p:grpSp>
      <p:cxnSp>
        <p:nvCxnSpPr>
          <p:cNvPr id="8" name="直線單箭頭接點 7"/>
          <p:cNvCxnSpPr/>
          <p:nvPr userDrawn="1"/>
        </p:nvCxnSpPr>
        <p:spPr>
          <a:xfrm>
            <a:off x="1979712" y="6021288"/>
            <a:ext cx="360040" cy="648072"/>
          </a:xfrm>
          <a:prstGeom prst="straightConnector1">
            <a:avLst/>
          </a:prstGeom>
          <a:ln>
            <a:solidFill>
              <a:srgbClr val="BE2856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 userDrawn="1"/>
        </p:nvCxnSpPr>
        <p:spPr>
          <a:xfrm>
            <a:off x="2627784" y="6237312"/>
            <a:ext cx="2232248" cy="0"/>
          </a:xfrm>
          <a:prstGeom prst="line">
            <a:avLst/>
          </a:prstGeom>
          <a:ln w="38100" cmpd="sng">
            <a:solidFill>
              <a:srgbClr val="BE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>
            <a:off x="5292080" y="5949280"/>
            <a:ext cx="360040" cy="432048"/>
          </a:xfrm>
          <a:prstGeom prst="rect">
            <a:avLst/>
          </a:prstGeom>
          <a:solidFill>
            <a:srgbClr val="4679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5868144" y="5949280"/>
            <a:ext cx="360040" cy="432048"/>
          </a:xfrm>
          <a:prstGeom prst="rect">
            <a:avLst/>
          </a:prstGeom>
          <a:solidFill>
            <a:srgbClr val="8F3B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 userDrawn="1"/>
        </p:nvGrpSpPr>
        <p:grpSpPr>
          <a:xfrm>
            <a:off x="6732240" y="5605200"/>
            <a:ext cx="579124" cy="646331"/>
            <a:chOff x="6732240" y="5605200"/>
            <a:chExt cx="579124" cy="646331"/>
          </a:xfrm>
          <a:solidFill>
            <a:srgbClr val="8FC320"/>
          </a:solidFill>
        </p:grpSpPr>
        <p:sp>
          <p:nvSpPr>
            <p:cNvPr id="12" name="橢圓形圖說文字 11"/>
            <p:cNvSpPr/>
            <p:nvPr userDrawn="1"/>
          </p:nvSpPr>
          <p:spPr>
            <a:xfrm flipH="1">
              <a:off x="6732240" y="5622113"/>
              <a:ext cx="579124" cy="579126"/>
            </a:xfrm>
            <a:prstGeom prst="wedgeEllipseCallout">
              <a:avLst>
                <a:gd name="adj1" fmla="val -47623"/>
                <a:gd name="adj2" fmla="val 4642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B5D14F"/>
                </a:solidFill>
              </a:endParaRPr>
            </a:p>
          </p:txBody>
        </p:sp>
        <p:sp>
          <p:nvSpPr>
            <p:cNvPr id="13" name="文字方塊 12"/>
            <p:cNvSpPr txBox="1"/>
            <p:nvPr userDrawn="1"/>
          </p:nvSpPr>
          <p:spPr>
            <a:xfrm>
              <a:off x="6778800" y="5605200"/>
              <a:ext cx="497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2400" b="1" dirty="0">
                  <a:solidFill>
                    <a:schemeClr val="bg2"/>
                  </a:solidFill>
                </a:rPr>
                <a:t>回</a:t>
              </a:r>
              <a:endParaRPr lang="en-US" altLang="zh-TW" sz="2400" b="1" dirty="0">
                <a:solidFill>
                  <a:schemeClr val="bg2"/>
                </a:solidFill>
              </a:endParaRPr>
            </a:p>
            <a:p>
              <a:r>
                <a:rPr lang="zh-TW" altLang="en-US" sz="1800" b="1" baseline="20000" dirty="0">
                  <a:solidFill>
                    <a:schemeClr val="bg2"/>
                  </a:solidFill>
                </a:rPr>
                <a:t>首頁</a:t>
              </a:r>
            </a:p>
          </p:txBody>
        </p:sp>
      </p:grpSp>
      <p:sp>
        <p:nvSpPr>
          <p:cNvPr id="20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668344" y="6021288"/>
            <a:ext cx="1249200" cy="468000"/>
          </a:xfrm>
          <a:gradFill>
            <a:gsLst>
              <a:gs pos="0">
                <a:schemeClr val="bg1"/>
              </a:gs>
              <a:gs pos="50000">
                <a:srgbClr val="BE2856"/>
              </a:gs>
              <a:gs pos="100000">
                <a:srgbClr val="3D3B5F"/>
              </a:gs>
            </a:gsLst>
            <a:lin ang="36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名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9"/>
          <p:cNvSpPr>
            <a:spLocks noGrp="1"/>
          </p:cNvSpPr>
          <p:nvPr>
            <p:ph type="body" sz="quarter" idx="17"/>
          </p:nvPr>
        </p:nvSpPr>
        <p:spPr>
          <a:xfrm>
            <a:off x="971600" y="3529887"/>
            <a:ext cx="8000486" cy="1143008"/>
          </a:xfrm>
          <a:noFill/>
          <a:ln w="12700" cap="rnd">
            <a:noFill/>
            <a:round/>
          </a:ln>
          <a:effectLst/>
        </p:spPr>
        <p:txBody>
          <a:bodyPr lIns="0" tIns="0" rIns="0" bIns="0" numCol="2" anchor="ctr" anchorCtr="0">
            <a:noAutofit/>
          </a:bodyPr>
          <a:lstStyle>
            <a:lvl1pPr>
              <a:lnSpc>
                <a:spcPts val="2400"/>
              </a:lnSpc>
              <a:spcBef>
                <a:spcPts val="500"/>
              </a:spcBef>
              <a:defRPr kumimoji="0" lang="zh-TW" altLang="en-US" sz="2000" b="1" u="none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+mn-cs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5" name="文字版面配置區 13"/>
          <p:cNvSpPr>
            <a:spLocks noGrp="1"/>
          </p:cNvSpPr>
          <p:nvPr>
            <p:ph type="body" sz="quarter" idx="15" hasCustomPrompt="1"/>
          </p:nvPr>
        </p:nvSpPr>
        <p:spPr>
          <a:xfrm>
            <a:off x="971600" y="2636912"/>
            <a:ext cx="7786742" cy="714380"/>
          </a:xfrm>
          <a:effectLst/>
        </p:spPr>
        <p:txBody>
          <a:bodyPr anchor="ctr" anchorCtr="0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defRPr sz="4400" b="1" u="none" cap="none" spc="0" baseline="0">
                <a:ln w="158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r>
              <a:rPr lang="zh-TW" altLang="en-US" dirty="0"/>
              <a:t>按一以輯母片文字樣式</a:t>
            </a:r>
          </a:p>
        </p:txBody>
      </p:sp>
      <p:sp>
        <p:nvSpPr>
          <p:cNvPr id="11" name="矩形 10"/>
          <p:cNvSpPr/>
          <p:nvPr userDrawn="1"/>
        </p:nvSpPr>
        <p:spPr>
          <a:xfrm flipV="1">
            <a:off x="71470" y="2344890"/>
            <a:ext cx="9000000" cy="3513002"/>
          </a:xfrm>
          <a:prstGeom prst="rect">
            <a:avLst/>
          </a:prstGeom>
          <a:noFill/>
          <a:ln w="76200">
            <a:solidFill>
              <a:srgbClr val="9207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 userDrawn="1"/>
        </p:nvSpPr>
        <p:spPr>
          <a:xfrm flipV="1">
            <a:off x="755576" y="2056890"/>
            <a:ext cx="2357454" cy="288000"/>
          </a:xfrm>
          <a:prstGeom prst="rect">
            <a:avLst/>
          </a:prstGeom>
          <a:solidFill>
            <a:srgbClr val="920784"/>
          </a:solidFill>
          <a:ln w="38100">
            <a:solidFill>
              <a:srgbClr val="9207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14"/>
          </p:nvPr>
        </p:nvSpPr>
        <p:spPr>
          <a:xfrm>
            <a:off x="1052198" y="1557362"/>
            <a:ext cx="1800200" cy="863526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10000" b="1" u="none" cap="none" spc="0" baseline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/>
              <a:t>按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X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431999" y="1364512"/>
            <a:ext cx="8280000" cy="5160832"/>
          </a:xfrm>
        </p:spPr>
        <p:txBody>
          <a:bodyPr/>
          <a:lstStyle>
            <a:lvl1pPr>
              <a:defRPr>
                <a:solidFill>
                  <a:srgbClr val="920784"/>
                </a:solidFill>
              </a:defRPr>
            </a:lvl1pPr>
            <a:lvl2pPr>
              <a:defRPr kumimoji="0" lang="zh-TW" altLang="en-US" sz="2800" b="1" kern="1200" dirty="0" smtClean="0">
                <a:solidFill>
                  <a:srgbClr val="2817A9"/>
                </a:solidFill>
                <a:latin typeface="+mj-ea"/>
                <a:ea typeface="+mj-ea"/>
                <a:cs typeface="+mn-cs"/>
              </a:defRPr>
            </a:lvl2pPr>
            <a:lvl3pPr marL="0" indent="0">
              <a:defRPr kumimoji="0" lang="zh-TW" altLang="en-US" sz="2500" b="1" u="dottedHeavy" kern="1200" baseline="0" dirty="0" smtClean="0">
                <a:solidFill>
                  <a:srgbClr val="C67A48"/>
                </a:solidFill>
                <a:latin typeface="+mj-ea"/>
                <a:ea typeface="+mj-ea"/>
                <a:cs typeface="+mn-cs"/>
              </a:defRPr>
            </a:lvl3pPr>
            <a:lvl4pPr>
              <a:lnSpc>
                <a:spcPts val="2800"/>
              </a:lnSpc>
              <a:spcAft>
                <a:spcPts val="200"/>
              </a:spcAft>
              <a:defRPr sz="2000"/>
            </a:lvl4pPr>
            <a:lvl5pPr>
              <a:lnSpc>
                <a:spcPts val="2800"/>
              </a:lnSpc>
              <a:defRPr sz="20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/>
              <a:t>第二層</a:t>
            </a:r>
          </a:p>
          <a:p>
            <a:pPr marL="360000" lvl="2" indent="-360000" algn="l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AE2A7F"/>
              </a:buClr>
              <a:buSzPct val="90000"/>
              <a:buFontTx/>
              <a:buNone/>
            </a:pPr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grpSp>
        <p:nvGrpSpPr>
          <p:cNvPr id="7" name="群組 6"/>
          <p:cNvGrpSpPr/>
          <p:nvPr userDrawn="1"/>
        </p:nvGrpSpPr>
        <p:grpSpPr>
          <a:xfrm>
            <a:off x="8286776" y="6160557"/>
            <a:ext cx="579124" cy="646331"/>
            <a:chOff x="8286776" y="6160557"/>
            <a:chExt cx="579124" cy="646331"/>
          </a:xfrm>
        </p:grpSpPr>
        <p:sp>
          <p:nvSpPr>
            <p:cNvPr id="4" name="橢圓形圖說文字 3"/>
            <p:cNvSpPr/>
            <p:nvPr/>
          </p:nvSpPr>
          <p:spPr>
            <a:xfrm flipH="1">
              <a:off x="8286776" y="6160557"/>
              <a:ext cx="579124" cy="579126"/>
            </a:xfrm>
            <a:prstGeom prst="wedgeEllipseCallout">
              <a:avLst>
                <a:gd name="adj1" fmla="val -47623"/>
                <a:gd name="adj2" fmla="val 46426"/>
              </a:avLst>
            </a:prstGeom>
            <a:solidFill>
              <a:srgbClr val="92078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B5D14F"/>
                </a:solidFill>
              </a:endParaRPr>
            </a:p>
          </p:txBody>
        </p:sp>
        <p:sp>
          <p:nvSpPr>
            <p:cNvPr id="6" name="文字方塊 5">
              <a:hlinkClick r:id="rId2" action="ppaction://hlinksldjump"/>
            </p:cNvPr>
            <p:cNvSpPr txBox="1"/>
            <p:nvPr/>
          </p:nvSpPr>
          <p:spPr>
            <a:xfrm>
              <a:off x="8324343" y="6160557"/>
              <a:ext cx="497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24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回</a:t>
              </a:r>
              <a:endParaRPr lang="en-US" altLang="zh-TW" sz="2400" b="1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  <a:p>
              <a:r>
                <a:rPr lang="zh-TW" altLang="en-US" sz="1800" b="1" baseline="20000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首頁</a:t>
              </a:r>
            </a:p>
          </p:txBody>
        </p:sp>
      </p:grpSp>
      <p:sp>
        <p:nvSpPr>
          <p:cNvPr id="8" name="標題版面配置區 21"/>
          <p:cNvSpPr>
            <a:spLocks noGrp="1"/>
          </p:cNvSpPr>
          <p:nvPr>
            <p:ph type="title"/>
          </p:nvPr>
        </p:nvSpPr>
        <p:spPr>
          <a:xfrm>
            <a:off x="422936" y="764704"/>
            <a:ext cx="8325528" cy="576064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>
                <a:solidFill>
                  <a:srgbClr val="920784"/>
                </a:solidFill>
              </a:defRPr>
            </a:lvl1pPr>
          </a:lstStyle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70542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431999" y="741600"/>
            <a:ext cx="8280000" cy="5760000"/>
          </a:xfrm>
        </p:spPr>
        <p:txBody>
          <a:bodyPr/>
          <a:lstStyle>
            <a:lvl1pPr>
              <a:defRPr>
                <a:solidFill>
                  <a:srgbClr val="920784"/>
                </a:solidFill>
              </a:defRPr>
            </a:lvl1pPr>
            <a:lvl2pPr>
              <a:defRPr kumimoji="0" lang="zh-TW" altLang="en-US" sz="2800" b="1" kern="1200" dirty="0" smtClean="0">
                <a:solidFill>
                  <a:srgbClr val="2817A9"/>
                </a:solidFill>
                <a:latin typeface="+mj-ea"/>
                <a:ea typeface="+mj-ea"/>
                <a:cs typeface="+mn-cs"/>
              </a:defRPr>
            </a:lvl2pPr>
            <a:lvl3pPr marL="0" indent="0">
              <a:defRPr kumimoji="0" lang="zh-TW" altLang="en-US" sz="2500" b="1" u="dottedHeavy" kern="1200" baseline="0" dirty="0" smtClean="0">
                <a:solidFill>
                  <a:srgbClr val="C67A48"/>
                </a:solidFill>
                <a:latin typeface="+mj-ea"/>
                <a:ea typeface="+mj-ea"/>
                <a:cs typeface="+mn-cs"/>
              </a:defRPr>
            </a:lvl3pPr>
            <a:lvl4pPr>
              <a:lnSpc>
                <a:spcPts val="2800"/>
              </a:lnSpc>
              <a:spcAft>
                <a:spcPts val="200"/>
              </a:spcAft>
              <a:defRPr sz="2000"/>
            </a:lvl4pPr>
            <a:lvl5pPr>
              <a:lnSpc>
                <a:spcPts val="2800"/>
              </a:lnSpc>
              <a:defRPr sz="20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/>
              <a:t>第二層</a:t>
            </a:r>
          </a:p>
          <a:p>
            <a:pPr marL="360000" lvl="2" indent="-360000" algn="l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AE2A7F"/>
              </a:buClr>
              <a:buSzPct val="90000"/>
              <a:buFontTx/>
              <a:buNone/>
            </a:pPr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82277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431999" y="741600"/>
            <a:ext cx="8280000" cy="5760000"/>
          </a:xfrm>
        </p:spPr>
        <p:txBody>
          <a:bodyPr/>
          <a:lstStyle>
            <a:lvl2pPr>
              <a:defRPr kumimoji="0" lang="zh-TW" altLang="en-US" sz="2800" b="1" kern="12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0" indent="0">
              <a:defRPr kumimoji="0" lang="zh-TW" altLang="en-US" sz="2500" b="1" u="dottedHeavy" kern="1200" baseline="0" dirty="0" smtClean="0">
                <a:solidFill>
                  <a:srgbClr val="C67A48"/>
                </a:solidFill>
                <a:latin typeface="+mj-ea"/>
                <a:ea typeface="+mj-ea"/>
                <a:cs typeface="+mn-cs"/>
              </a:defRPr>
            </a:lvl3pPr>
            <a:lvl4pPr>
              <a:spcAft>
                <a:spcPts val="200"/>
              </a:spcAft>
              <a:defRPr/>
            </a:lvl4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/>
              <a:t>第二層</a:t>
            </a:r>
          </a:p>
          <a:p>
            <a:pPr marL="360000" lvl="2" indent="-360000" algn="l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AE2A7F"/>
              </a:buClr>
              <a:buSzPct val="90000"/>
              <a:buFontTx/>
              <a:buNone/>
            </a:pPr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grpSp>
        <p:nvGrpSpPr>
          <p:cNvPr id="7" name="群組 6"/>
          <p:cNvGrpSpPr/>
          <p:nvPr userDrawn="1"/>
        </p:nvGrpSpPr>
        <p:grpSpPr>
          <a:xfrm>
            <a:off x="8286776" y="6160557"/>
            <a:ext cx="579124" cy="652819"/>
            <a:chOff x="8286776" y="6160557"/>
            <a:chExt cx="579124" cy="652819"/>
          </a:xfrm>
        </p:grpSpPr>
        <p:sp>
          <p:nvSpPr>
            <p:cNvPr id="4" name="橢圓形圖說文字 3"/>
            <p:cNvSpPr/>
            <p:nvPr/>
          </p:nvSpPr>
          <p:spPr>
            <a:xfrm flipH="1">
              <a:off x="8286776" y="6160557"/>
              <a:ext cx="579124" cy="579126"/>
            </a:xfrm>
            <a:prstGeom prst="wedgeEllipseCallout">
              <a:avLst>
                <a:gd name="adj1" fmla="val -47623"/>
                <a:gd name="adj2" fmla="val 46426"/>
              </a:avLst>
            </a:prstGeom>
            <a:solidFill>
              <a:srgbClr val="786CAE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B5D14F"/>
                </a:solidFill>
              </a:endParaRPr>
            </a:p>
          </p:txBody>
        </p:sp>
        <p:sp>
          <p:nvSpPr>
            <p:cNvPr id="6" name="文字方塊 5">
              <a:hlinkClick r:id="rId2" action="ppaction://hlinksldjump"/>
            </p:cNvPr>
            <p:cNvSpPr txBox="1"/>
            <p:nvPr/>
          </p:nvSpPr>
          <p:spPr>
            <a:xfrm>
              <a:off x="8327600" y="6167045"/>
              <a:ext cx="497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TW" altLang="en-US" sz="24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回</a:t>
              </a:r>
              <a:endParaRPr lang="en-US" altLang="zh-TW" sz="2400" b="1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  <a:p>
              <a:r>
                <a:rPr lang="zh-TW" altLang="en-US" sz="1800" b="1" baseline="20000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首頁</a:t>
              </a: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32000" y="1100834"/>
            <a:ext cx="8280000" cy="5400000"/>
          </a:xfrm>
        </p:spPr>
        <p:txBody>
          <a:bodyPr/>
          <a:lstStyle>
            <a:lvl2pPr>
              <a:defRPr kumimoji="0" lang="zh-TW" altLang="en-US" sz="2800" b="1" kern="12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>
              <a:defRPr>
                <a:solidFill>
                  <a:srgbClr val="C67A48"/>
                </a:solidFill>
              </a:defRPr>
            </a:lvl3pPr>
            <a:lvl4pPr>
              <a:spcAft>
                <a:spcPts val="200"/>
              </a:spcAft>
              <a:defRPr/>
            </a:lvl4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marL="0" lvl="1" indent="0" algn="l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</a:pPr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文字_雙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31999" y="648000"/>
            <a:ext cx="4067993" cy="576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1"/>
          </p:nvPr>
        </p:nvSpPr>
        <p:spPr>
          <a:xfrm>
            <a:off x="4572000" y="648000"/>
            <a:ext cx="3960812" cy="576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_雙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10"/>
          </p:nvPr>
        </p:nvSpPr>
        <p:spPr>
          <a:xfrm>
            <a:off x="432000" y="1007999"/>
            <a:ext cx="4067992" cy="540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1"/>
          </p:nvPr>
        </p:nvSpPr>
        <p:spPr>
          <a:xfrm>
            <a:off x="4572000" y="1008000"/>
            <a:ext cx="3960000" cy="5400000"/>
          </a:xfrm>
        </p:spPr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範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750" y="1268072"/>
            <a:ext cx="8064500" cy="1728880"/>
          </a:xfrm>
          <a:ln w="19050" cmpd="sng">
            <a:gradFill>
              <a:gsLst>
                <a:gs pos="0">
                  <a:schemeClr val="bg1"/>
                </a:gs>
                <a:gs pos="68000">
                  <a:srgbClr val="EB5405"/>
                </a:gs>
                <a:gs pos="100000">
                  <a:srgbClr val="EB5405"/>
                </a:gs>
              </a:gsLst>
              <a:lin ang="4200000" scaled="0"/>
            </a:gradFill>
          </a:ln>
        </p:spPr>
        <p:txBody>
          <a:bodyPr wrap="square" lIns="252000" tIns="360000" rIns="180000" bIns="72000">
            <a:noAutofit/>
          </a:bodyPr>
          <a:lstStyle>
            <a:lvl1pPr>
              <a:lnSpc>
                <a:spcPts val="2400"/>
              </a:lnSpc>
              <a:spcBef>
                <a:spcPts val="600"/>
              </a:spcBef>
              <a:defRPr sz="1800" b="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6" name="文字版面配置區 8"/>
          <p:cNvSpPr>
            <a:spLocks noGrp="1"/>
          </p:cNvSpPr>
          <p:nvPr>
            <p:ph type="body" sz="quarter" idx="12"/>
          </p:nvPr>
        </p:nvSpPr>
        <p:spPr>
          <a:xfrm>
            <a:off x="467544" y="987970"/>
            <a:ext cx="4383998" cy="488201"/>
          </a:xfrm>
          <a:gradFill flip="none" rotWithShape="1">
            <a:gsLst>
              <a:gs pos="0">
                <a:schemeClr val="bg1"/>
              </a:gs>
              <a:gs pos="50000">
                <a:srgbClr val="EB5405"/>
              </a:gs>
              <a:gs pos="100000">
                <a:schemeClr val="accent6"/>
              </a:gs>
            </a:gsLst>
            <a:lin ang="14400000" scaled="0"/>
            <a:tileRect/>
          </a:gradFill>
          <a:ln w="1905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 wrap="none" lIns="180000" tIns="72000" rIns="540000" anchor="ctr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="1" i="0" u="none" baseline="0">
                <a:solidFill>
                  <a:schemeClr val="bg1"/>
                </a:solidFill>
                <a:latin typeface="Arial Black" pitchFamily="34" charset="0"/>
                <a:ea typeface="+mj-ea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836712"/>
            <a:ext cx="8153400" cy="57606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84784"/>
            <a:ext cx="8153400" cy="452628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  <a:endParaRPr kumimoji="0" lang="en-US" altLang="zh-TW" dirty="0"/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altLang="zh-TW" dirty="0"/>
          </a:p>
          <a:p>
            <a:pPr lvl="5" eaLnBrk="1" latinLnBrk="0" hangingPunct="1"/>
            <a:endParaRPr kumimoji="0" lang="en-US" altLang="zh-TW" dirty="0"/>
          </a:p>
          <a:p>
            <a:pPr lvl="5" eaLnBrk="1" latinLnBrk="0" hangingPunct="1"/>
            <a:endParaRPr kumimoji="0" lang="en-US" altLang="zh-TW" dirty="0"/>
          </a:p>
          <a:p>
            <a:pPr lvl="5" eaLnBrk="1" latinLnBrk="0" hangingPunct="1"/>
            <a:endParaRPr kumimoji="0" lang="en-US" altLang="zh-TW" dirty="0"/>
          </a:p>
          <a:p>
            <a:pPr lvl="6" eaLnBrk="1" latinLnBrk="0" hangingPunct="1"/>
            <a:endParaRPr kumimoji="0" lang="en-US" altLang="zh-TW" dirty="0"/>
          </a:p>
          <a:p>
            <a:pPr lvl="5" eaLnBrk="1" latinLnBrk="0" hangingPunct="1"/>
            <a:endParaRPr kumimoji="0" lang="en-US" altLang="zh-TW" dirty="0"/>
          </a:p>
          <a:p>
            <a:pPr lvl="5" eaLnBrk="1" latinLnBrk="0" hangingPunct="1"/>
            <a:endParaRPr kumimoji="0"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94" r:id="rId3"/>
    <p:sldLayoutId id="2147483693" r:id="rId4"/>
    <p:sldLayoutId id="2147483682" r:id="rId5"/>
    <p:sldLayoutId id="2147483677" r:id="rId6"/>
    <p:sldLayoutId id="2147483691" r:id="rId7"/>
    <p:sldLayoutId id="2147483692" r:id="rId8"/>
    <p:sldLayoutId id="2147483684" r:id="rId9"/>
    <p:sldLayoutId id="2147483690" r:id="rId10"/>
  </p:sldLayoutIdLst>
  <p:txStyles>
    <p:titleStyle>
      <a:lvl1pPr marL="216000" indent="-216000" algn="l" rtl="0" eaLnBrk="1" latinLnBrk="0" hangingPunct="1">
        <a:lnSpc>
          <a:spcPts val="3400"/>
        </a:lnSpc>
        <a:spcBef>
          <a:spcPct val="0"/>
        </a:spcBef>
        <a:buSzPct val="80000"/>
        <a:buFontTx/>
        <a:buNone/>
        <a:defRPr kumimoji="0" sz="3200" b="1" u="none" kern="1200" baseline="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rtl="0" eaLnBrk="1" latinLnBrk="0" hangingPunct="1">
        <a:lnSpc>
          <a:spcPct val="150000"/>
        </a:lnSpc>
        <a:spcBef>
          <a:spcPts val="0"/>
        </a:spcBef>
        <a:buClr>
          <a:schemeClr val="accent3">
            <a:lumMod val="75000"/>
          </a:schemeClr>
        </a:buClr>
        <a:buSzPct val="100000"/>
        <a:buFontTx/>
        <a:buNone/>
        <a:defRPr kumimoji="0" sz="3200" b="1" u="none" kern="1200" baseline="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+mj-ea"/>
          <a:cs typeface="+mn-cs"/>
        </a:defRPr>
      </a:lvl1pPr>
      <a:lvl2pPr marL="0" indent="0" algn="l" rtl="0" eaLnBrk="1" latinLnBrk="0" hangingPunct="1">
        <a:lnSpc>
          <a:spcPct val="100000"/>
        </a:lnSpc>
        <a:spcBef>
          <a:spcPts val="1200"/>
        </a:spcBef>
        <a:buClr>
          <a:schemeClr val="accent3">
            <a:lumMod val="75000"/>
          </a:schemeClr>
        </a:buClr>
        <a:buSzPct val="90000"/>
        <a:buFontTx/>
        <a:buNone/>
        <a:defRPr kumimoji="0" sz="2800" b="1" kern="1200">
          <a:solidFill>
            <a:srgbClr val="8FC320"/>
          </a:solidFill>
          <a:latin typeface="+mj-ea"/>
          <a:ea typeface="+mj-ea"/>
          <a:cs typeface="+mn-cs"/>
        </a:defRPr>
      </a:lvl2pPr>
      <a:lvl3pPr marL="360000" indent="-360000" algn="l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rgbClr val="AE2A7F"/>
        </a:buClr>
        <a:buSzPct val="90000"/>
        <a:buFontTx/>
        <a:buNone/>
        <a:defRPr kumimoji="0" sz="2500" b="1" u="dottedHeavy" kern="1200" baseline="0">
          <a:solidFill>
            <a:srgbClr val="C67A48"/>
          </a:solidFill>
          <a:latin typeface="+mj-ea"/>
          <a:ea typeface="+mj-ea"/>
          <a:cs typeface="+mn-cs"/>
        </a:defRPr>
      </a:lvl3pPr>
      <a:lvl4pPr marL="0" indent="-288000" algn="l" rtl="0" eaLnBrk="1" latinLnBrk="0" hangingPunct="1">
        <a:lnSpc>
          <a:spcPts val="2800"/>
        </a:lnSpc>
        <a:spcBef>
          <a:spcPts val="800"/>
        </a:spcBef>
        <a:spcAft>
          <a:spcPts val="0"/>
        </a:spcAft>
        <a:buClr>
          <a:srgbClr val="AE2A7F"/>
        </a:buClr>
        <a:buSzPct val="90000"/>
        <a:buFontTx/>
        <a:buNone/>
        <a:defRPr kumimoji="0" sz="1800" kern="1200">
          <a:solidFill>
            <a:schemeClr val="tx1"/>
          </a:solidFill>
          <a:latin typeface="+mj-ea"/>
          <a:ea typeface="+mj-ea"/>
          <a:cs typeface="+mn-cs"/>
        </a:defRPr>
      </a:lvl4pPr>
      <a:lvl5pPr marL="360000" marR="0" indent="-342900" algn="l" defTabSz="914400" rtl="0" eaLnBrk="1" fontAlgn="auto" latinLnBrk="0" hangingPunct="1">
        <a:lnSpc>
          <a:spcPts val="2800"/>
        </a:lnSpc>
        <a:spcBef>
          <a:spcPts val="600"/>
        </a:spcBef>
        <a:spcAft>
          <a:spcPts val="0"/>
        </a:spcAft>
        <a:buClrTx/>
        <a:buSzPct val="100000"/>
        <a:buFont typeface="+mj-lt"/>
        <a:buAutoNum type="arabicPeriod"/>
        <a:tabLst/>
        <a:defRPr kumimoji="0" sz="1800" b="0" kern="1200">
          <a:solidFill>
            <a:schemeClr val="tx1"/>
          </a:solidFill>
          <a:latin typeface="+mj-ea"/>
          <a:ea typeface="+mj-ea"/>
          <a:cs typeface="+mn-cs"/>
        </a:defRPr>
      </a:lvl5pPr>
      <a:lvl6pPr marL="360000" indent="-342000" algn="l" rtl="0" eaLnBrk="1" latinLnBrk="0" hangingPunct="1">
        <a:lnSpc>
          <a:spcPct val="100000"/>
        </a:lnSpc>
        <a:spcBef>
          <a:spcPts val="600"/>
        </a:spcBef>
        <a:buClr>
          <a:srgbClr val="C67A48"/>
        </a:buClr>
        <a:buFont typeface="Wingdings" pitchFamily="2" charset="2"/>
        <a:buChar char="n"/>
        <a:defRPr kumimoji="0" sz="1800" kern="1200" baseline="0">
          <a:solidFill>
            <a:schemeClr val="tx1"/>
          </a:solidFill>
          <a:latin typeface="+mn-ea"/>
          <a:ea typeface="+mn-ea"/>
          <a:cs typeface="+mn-cs"/>
        </a:defRPr>
      </a:lvl6pPr>
      <a:lvl7pPr marL="936000" indent="-228600" algn="l" rtl="0" eaLnBrk="1" latinLnBrk="0" hangingPunct="1">
        <a:spcBef>
          <a:spcPts val="600"/>
        </a:spcBef>
        <a:buClrTx/>
        <a:buFont typeface="Wingdings" pitchFamily="2" charset="2"/>
        <a:buChar char="n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endParaRPr lang="en-US" altLang="zh-TW" dirty="0"/>
          </a:p>
          <a:p>
            <a:pPr lvl="3"/>
            <a:r>
              <a:rPr lang="zh-TW" altLang="en-US" dirty="0"/>
              <a:t>有三個參數必須設定，第一個參數</a:t>
            </a:r>
            <a:r>
              <a:rPr lang="en-US" altLang="zh-TW" dirty="0"/>
              <a:t>NUMPIXELS </a:t>
            </a:r>
            <a:r>
              <a:rPr lang="zh-TW" altLang="en-US" dirty="0"/>
              <a:t>為</a:t>
            </a:r>
            <a:r>
              <a:rPr lang="en-US" altLang="zh-TW" dirty="0"/>
              <a:t>16 </a:t>
            </a:r>
            <a:r>
              <a:rPr lang="zh-TW" altLang="en-US" dirty="0"/>
              <a:t>位元無號整數，設定所使用串列式</a:t>
            </a:r>
            <a:r>
              <a:rPr lang="en-US" altLang="zh-TW" b="1" dirty="0"/>
              <a:t>LED </a:t>
            </a:r>
            <a:r>
              <a:rPr lang="zh-TW" altLang="en-US" b="1" dirty="0"/>
              <a:t>數量</a:t>
            </a:r>
            <a:r>
              <a:rPr lang="zh-TW" altLang="en-US" dirty="0"/>
              <a:t>，如果設定值為</a:t>
            </a:r>
            <a:r>
              <a:rPr lang="en-US" altLang="zh-TW" dirty="0"/>
              <a:t>16</a:t>
            </a:r>
            <a:r>
              <a:rPr lang="zh-TW" altLang="en-US" dirty="0"/>
              <a:t>，則</a:t>
            </a:r>
            <a:r>
              <a:rPr lang="en-US" altLang="zh-TW" dirty="0"/>
              <a:t>LED </a:t>
            </a:r>
            <a:r>
              <a:rPr lang="zh-TW" altLang="en-US" dirty="0"/>
              <a:t>編號為</a:t>
            </a:r>
            <a:r>
              <a:rPr lang="en-US" altLang="zh-TW" dirty="0"/>
              <a:t>0~15</a:t>
            </a:r>
            <a:r>
              <a:rPr lang="zh-TW" altLang="en-US" dirty="0"/>
              <a:t>；第二個參數</a:t>
            </a:r>
            <a:r>
              <a:rPr lang="en-US" altLang="zh-TW" dirty="0"/>
              <a:t>PIN</a:t>
            </a:r>
            <a:r>
              <a:rPr lang="zh-TW" altLang="en-US" dirty="0"/>
              <a:t>為</a:t>
            </a:r>
            <a:r>
              <a:rPr lang="en-US" altLang="zh-TW" dirty="0"/>
              <a:t>8 </a:t>
            </a:r>
            <a:r>
              <a:rPr lang="zh-TW" altLang="en-US" dirty="0"/>
              <a:t>位元無號整數，設定</a:t>
            </a:r>
            <a:r>
              <a:rPr lang="en-US" altLang="zh-TW" dirty="0"/>
              <a:t>Arduino </a:t>
            </a:r>
            <a:r>
              <a:rPr lang="zh-TW" altLang="en-US" dirty="0"/>
              <a:t>板所使用的</a:t>
            </a:r>
            <a:r>
              <a:rPr lang="zh-TW" altLang="en-US" b="1" dirty="0"/>
              <a:t>控制腳位</a:t>
            </a:r>
            <a:r>
              <a:rPr lang="zh-TW" altLang="en-US" dirty="0"/>
              <a:t>；第三個參數</a:t>
            </a:r>
            <a:r>
              <a:rPr lang="en-US" altLang="zh-TW" dirty="0"/>
              <a:t>TYPE </a:t>
            </a:r>
            <a:r>
              <a:rPr lang="zh-TW" altLang="en-US" dirty="0"/>
              <a:t>為</a:t>
            </a:r>
            <a:r>
              <a:rPr lang="en-US" altLang="zh-TW" dirty="0"/>
              <a:t>8 </a:t>
            </a:r>
            <a:r>
              <a:rPr lang="zh-TW" altLang="en-US" dirty="0"/>
              <a:t>位元無號整號，設定</a:t>
            </a:r>
            <a:r>
              <a:rPr lang="en-US" altLang="zh-TW" b="1" dirty="0"/>
              <a:t>LED </a:t>
            </a:r>
            <a:r>
              <a:rPr lang="zh-TW" altLang="en-US" b="1" dirty="0"/>
              <a:t>型別</a:t>
            </a:r>
            <a:r>
              <a:rPr lang="zh-TW" altLang="en-US" dirty="0"/>
              <a:t>。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6" y="855848"/>
            <a:ext cx="8157794" cy="285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78" y="3016088"/>
            <a:ext cx="8748464" cy="285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3501008"/>
            <a:ext cx="8144939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2253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28479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55" y="1268760"/>
            <a:ext cx="8182242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96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4-2-1 setup( ) </a:t>
            </a:r>
            <a:r>
              <a:rPr lang="zh-TW" altLang="en-US" dirty="0"/>
              <a:t>函式</a:t>
            </a:r>
            <a:endParaRPr lang="en-US" altLang="zh-TW" dirty="0"/>
          </a:p>
          <a:p>
            <a:pPr lvl="3"/>
            <a:r>
              <a:rPr lang="en-US" altLang="zh-TW" dirty="0"/>
              <a:t>Arduino </a:t>
            </a:r>
            <a:r>
              <a:rPr lang="zh-TW" altLang="en-US" dirty="0"/>
              <a:t>的</a:t>
            </a:r>
            <a:r>
              <a:rPr lang="en-US" altLang="zh-TW" dirty="0"/>
              <a:t>setup( ) </a:t>
            </a:r>
            <a:r>
              <a:rPr lang="zh-TW" altLang="en-US" dirty="0"/>
              <a:t>函式只會在開機或重置時執行一次，主要用來初始化變數、定義接腳模式（輸入或輸出）、設定函式初值及參數等。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1"/>
            <a:r>
              <a:rPr lang="en-US" altLang="zh-TW" dirty="0"/>
              <a:t>4-2-2 loop( ) </a:t>
            </a:r>
            <a:r>
              <a:rPr lang="zh-TW" altLang="en-US" dirty="0"/>
              <a:t>函式</a:t>
            </a:r>
          </a:p>
          <a:p>
            <a:pPr lvl="3"/>
            <a:r>
              <a:rPr lang="en-US" altLang="zh-TW" dirty="0"/>
              <a:t>Arduino </a:t>
            </a:r>
            <a:r>
              <a:rPr lang="zh-TW" altLang="en-US" dirty="0"/>
              <a:t>的</a:t>
            </a:r>
            <a:r>
              <a:rPr lang="en-US" altLang="zh-TW" dirty="0"/>
              <a:t>loop( ) </a:t>
            </a:r>
            <a:r>
              <a:rPr lang="zh-TW" altLang="en-US" dirty="0"/>
              <a:t>函式會重複執行在</a:t>
            </a:r>
            <a:r>
              <a:rPr lang="en-US" altLang="zh-TW" dirty="0"/>
              <a:t>loop </a:t>
            </a:r>
            <a:r>
              <a:rPr lang="zh-TW" altLang="en-US" dirty="0"/>
              <a:t>函式內的指令，以控制</a:t>
            </a:r>
            <a:r>
              <a:rPr lang="en-US" altLang="zh-TW" dirty="0"/>
              <a:t>Arduino </a:t>
            </a:r>
            <a:r>
              <a:rPr lang="zh-TW" altLang="en-US" dirty="0"/>
              <a:t>板完成所需的動作。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 </a:t>
            </a:r>
            <a:r>
              <a:rPr lang="zh-TW" altLang="en-US" dirty="0"/>
              <a:t>函式說明</a:t>
            </a:r>
          </a:p>
        </p:txBody>
      </p:sp>
    </p:spTree>
    <p:extLst>
      <p:ext uri="{BB962C8B-B14F-4D97-AF65-F5344CB8AC3E}">
        <p14:creationId xmlns:p14="http://schemas.microsoft.com/office/powerpoint/2010/main" val="3242795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4-2-3 </a:t>
            </a:r>
            <a:r>
              <a:rPr lang="en-US" altLang="zh-TW" dirty="0" err="1"/>
              <a:t>pinMode</a:t>
            </a:r>
            <a:r>
              <a:rPr lang="en-US" altLang="zh-TW" dirty="0"/>
              <a:t>( ) </a:t>
            </a:r>
            <a:r>
              <a:rPr lang="zh-TW" altLang="en-US" dirty="0"/>
              <a:t>函式</a:t>
            </a:r>
          </a:p>
          <a:p>
            <a:pPr lvl="3"/>
            <a:r>
              <a:rPr lang="en-US" altLang="zh-TW" dirty="0"/>
              <a:t>Arduino </a:t>
            </a:r>
            <a:r>
              <a:rPr lang="zh-TW" altLang="en-US" dirty="0"/>
              <a:t>的</a:t>
            </a:r>
            <a:r>
              <a:rPr lang="en-US" altLang="zh-TW" dirty="0" err="1"/>
              <a:t>pinMode</a:t>
            </a:r>
            <a:r>
              <a:rPr lang="en-US" altLang="zh-TW" dirty="0"/>
              <a:t>( ) </a:t>
            </a:r>
            <a:r>
              <a:rPr lang="zh-TW" altLang="en-US" dirty="0"/>
              <a:t>函式功用是</a:t>
            </a:r>
            <a:r>
              <a:rPr lang="zh-TW" altLang="en-US" b="1" dirty="0"/>
              <a:t>設定數位輸入 </a:t>
            </a:r>
            <a:r>
              <a:rPr lang="en-US" altLang="zh-TW" b="1" dirty="0"/>
              <a:t>/ </a:t>
            </a:r>
            <a:r>
              <a:rPr lang="zh-TW" altLang="en-US" b="1" dirty="0"/>
              <a:t>輸出腳（</a:t>
            </a:r>
            <a:r>
              <a:rPr lang="en-US" altLang="zh-TW" b="1" dirty="0"/>
              <a:t>input/output</a:t>
            </a:r>
            <a:r>
              <a:rPr lang="zh-TW" altLang="en-US" b="1" dirty="0"/>
              <a:t>，簡記</a:t>
            </a:r>
            <a:r>
              <a:rPr lang="en-US" altLang="zh-TW" b="1" dirty="0"/>
              <a:t>I/O</a:t>
            </a:r>
            <a:r>
              <a:rPr lang="zh-TW" altLang="en-US" b="1" dirty="0"/>
              <a:t>）的模式</a:t>
            </a:r>
            <a:r>
              <a:rPr lang="zh-TW" altLang="en-US" dirty="0"/>
              <a:t>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1"/>
            <a:r>
              <a:rPr lang="en-US" altLang="zh-TW" dirty="0"/>
              <a:t>4-2-4 </a:t>
            </a:r>
            <a:r>
              <a:rPr lang="en-US" altLang="zh-TW" dirty="0" err="1"/>
              <a:t>digitalWrite</a:t>
            </a:r>
            <a:r>
              <a:rPr lang="en-US" altLang="zh-TW" dirty="0"/>
              <a:t>( ) </a:t>
            </a:r>
            <a:r>
              <a:rPr lang="zh-TW" altLang="en-US" dirty="0"/>
              <a:t>函式</a:t>
            </a:r>
          </a:p>
          <a:p>
            <a:pPr lvl="3"/>
            <a:r>
              <a:rPr lang="en-US" altLang="zh-TW" dirty="0"/>
              <a:t>Arduino </a:t>
            </a:r>
            <a:r>
              <a:rPr lang="zh-TW" altLang="en-US" dirty="0"/>
              <a:t>的</a:t>
            </a:r>
            <a:r>
              <a:rPr lang="en-US" altLang="zh-TW" dirty="0" err="1"/>
              <a:t>digitalWrite</a:t>
            </a:r>
            <a:r>
              <a:rPr lang="en-US" altLang="zh-TW" dirty="0"/>
              <a:t>( ) </a:t>
            </a:r>
            <a:r>
              <a:rPr lang="zh-TW" altLang="en-US" dirty="0"/>
              <a:t>函式功用是設定數位接腳的狀態。</a:t>
            </a:r>
            <a:endParaRPr lang="en-US" altLang="zh-TW" dirty="0"/>
          </a:p>
          <a:p>
            <a:pPr lvl="3"/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71" y="2047182"/>
            <a:ext cx="7998238" cy="1650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96" y="5013176"/>
            <a:ext cx="7847528" cy="1472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7334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4-2-5 </a:t>
            </a:r>
            <a:r>
              <a:rPr lang="en-US" altLang="zh-TW" dirty="0" err="1"/>
              <a:t>analogWrite</a:t>
            </a:r>
            <a:r>
              <a:rPr lang="en-US" altLang="zh-TW" dirty="0"/>
              <a:t>( ) </a:t>
            </a:r>
            <a:r>
              <a:rPr lang="zh-TW" altLang="en-US" dirty="0"/>
              <a:t>函式</a:t>
            </a:r>
          </a:p>
          <a:p>
            <a:pPr lvl="3"/>
            <a:r>
              <a:rPr lang="en-US" altLang="zh-TW" dirty="0" err="1"/>
              <a:t>analogWrite</a:t>
            </a:r>
            <a:r>
              <a:rPr lang="en-US" altLang="zh-TW" dirty="0"/>
              <a:t>( ) </a:t>
            </a:r>
            <a:r>
              <a:rPr lang="zh-TW" altLang="en-US" dirty="0"/>
              <a:t>函式功用是</a:t>
            </a:r>
            <a:r>
              <a:rPr lang="zh-TW" altLang="en-US" b="1" dirty="0"/>
              <a:t>輸出脈波調變訊號（</a:t>
            </a:r>
            <a:r>
              <a:rPr lang="en-US" altLang="zh-TW" b="1" dirty="0"/>
              <a:t>Pulse Width Modulation</a:t>
            </a:r>
            <a:r>
              <a:rPr lang="zh-TW" altLang="en-US" b="1" dirty="0"/>
              <a:t>，簡記</a:t>
            </a:r>
            <a:r>
              <a:rPr lang="en-US" altLang="zh-TW" b="1" dirty="0"/>
              <a:t>PWM</a:t>
            </a:r>
            <a:r>
              <a:rPr lang="zh-TW" altLang="en-US" b="1" dirty="0"/>
              <a:t>）至指定接腳</a:t>
            </a:r>
            <a:r>
              <a:rPr lang="zh-TW" altLang="en-US" dirty="0"/>
              <a:t>，頻率大約是</a:t>
            </a:r>
            <a:r>
              <a:rPr lang="en-US" altLang="zh-TW" dirty="0"/>
              <a:t>500Hz</a:t>
            </a:r>
            <a:r>
              <a:rPr lang="zh-TW" altLang="en-US" dirty="0"/>
              <a:t>。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060848"/>
            <a:ext cx="4075732" cy="3259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311754"/>
            <a:ext cx="7751588" cy="1124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8010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4-2-6 delay( ) </a:t>
            </a:r>
            <a:r>
              <a:rPr lang="zh-TW" altLang="en-US" dirty="0"/>
              <a:t>函式</a:t>
            </a:r>
          </a:p>
          <a:p>
            <a:pPr lvl="3"/>
            <a:r>
              <a:rPr lang="en-US" altLang="zh-TW" dirty="0"/>
              <a:t>Arduino </a:t>
            </a:r>
            <a:r>
              <a:rPr lang="zh-TW" altLang="en-US" dirty="0"/>
              <a:t>的</a:t>
            </a:r>
            <a:r>
              <a:rPr lang="en-US" altLang="zh-TW" dirty="0"/>
              <a:t>delay( ) </a:t>
            </a:r>
            <a:r>
              <a:rPr lang="zh-TW" altLang="en-US" dirty="0"/>
              <a:t>函式功能是用來</a:t>
            </a:r>
            <a:r>
              <a:rPr lang="zh-TW" altLang="en-US" b="1" dirty="0"/>
              <a:t>設定毫秒延遲時間</a:t>
            </a:r>
            <a:r>
              <a:rPr lang="zh-TW" altLang="en-US" dirty="0"/>
              <a:t>，只有一個參數</a:t>
            </a:r>
            <a:r>
              <a:rPr lang="en-US" altLang="zh-TW" dirty="0" err="1"/>
              <a:t>ms</a:t>
            </a:r>
            <a:r>
              <a:rPr lang="zh-TW" altLang="en-US" dirty="0"/>
              <a:t>，代表設定值為毫秒之意。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1"/>
            <a:r>
              <a:rPr lang="en-US" altLang="zh-TW" dirty="0"/>
              <a:t>4-2-7 </a:t>
            </a:r>
            <a:r>
              <a:rPr lang="en-US" altLang="zh-TW" dirty="0" err="1"/>
              <a:t>delayMicroseconds</a:t>
            </a:r>
            <a:r>
              <a:rPr lang="en-US" altLang="zh-TW" dirty="0"/>
              <a:t>( ) </a:t>
            </a:r>
            <a:r>
              <a:rPr lang="zh-TW" altLang="en-US" dirty="0"/>
              <a:t>函式</a:t>
            </a:r>
          </a:p>
          <a:p>
            <a:pPr lvl="3"/>
            <a:r>
              <a:rPr lang="en-US" altLang="zh-TW" dirty="0"/>
              <a:t>Arduino </a:t>
            </a:r>
            <a:r>
              <a:rPr lang="zh-TW" altLang="en-US" dirty="0"/>
              <a:t>的</a:t>
            </a:r>
            <a:r>
              <a:rPr lang="en-US" altLang="zh-TW" dirty="0" err="1"/>
              <a:t>delayMicroseconds</a:t>
            </a:r>
            <a:r>
              <a:rPr lang="en-US" altLang="zh-TW" dirty="0"/>
              <a:t>( ) </a:t>
            </a:r>
            <a:r>
              <a:rPr lang="zh-TW" altLang="en-US" dirty="0"/>
              <a:t>函式功用是設定微秒延遲時間，只有一個參數　，代表微秒之意。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351713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1" y="4941168"/>
            <a:ext cx="7456487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554835"/>
            <a:ext cx="3429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2253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4-2-8 </a:t>
            </a:r>
            <a:r>
              <a:rPr lang="en-US" altLang="zh-TW" dirty="0" err="1"/>
              <a:t>millis</a:t>
            </a:r>
            <a:r>
              <a:rPr lang="en-US" altLang="zh-TW" dirty="0"/>
              <a:t>( ) </a:t>
            </a:r>
            <a:r>
              <a:rPr lang="zh-TW" altLang="en-US" dirty="0"/>
              <a:t>函式</a:t>
            </a:r>
          </a:p>
          <a:p>
            <a:pPr lvl="3"/>
            <a:r>
              <a:rPr lang="en-US" altLang="zh-TW" dirty="0"/>
              <a:t>Arduino </a:t>
            </a:r>
            <a:r>
              <a:rPr lang="zh-TW" altLang="en-US" dirty="0"/>
              <a:t>的</a:t>
            </a:r>
            <a:r>
              <a:rPr lang="en-US" altLang="zh-TW" dirty="0" err="1"/>
              <a:t>millis</a:t>
            </a:r>
            <a:r>
              <a:rPr lang="en-US" altLang="zh-TW" dirty="0"/>
              <a:t>( ) </a:t>
            </a:r>
            <a:r>
              <a:rPr lang="zh-TW" altLang="en-US" dirty="0"/>
              <a:t>函式功用是</a:t>
            </a:r>
            <a:r>
              <a:rPr lang="zh-TW" altLang="en-US" b="1" dirty="0"/>
              <a:t>測量</a:t>
            </a:r>
            <a:r>
              <a:rPr lang="en-US" altLang="zh-TW" b="1" dirty="0"/>
              <a:t>Arduino </a:t>
            </a:r>
            <a:r>
              <a:rPr lang="zh-TW" altLang="en-US" b="1" dirty="0"/>
              <a:t>板從開始執行到目前為止所經過的時間，單位</a:t>
            </a:r>
            <a:r>
              <a:rPr lang="en-US" altLang="zh-TW" b="1" dirty="0" err="1"/>
              <a:t>ms</a:t>
            </a:r>
            <a:r>
              <a:rPr lang="zh-TW" altLang="en-US" dirty="0"/>
              <a:t>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1"/>
            <a:r>
              <a:rPr lang="en-US" altLang="zh-TW" dirty="0"/>
              <a:t>4-2-9 micros( ) </a:t>
            </a:r>
            <a:r>
              <a:rPr lang="zh-TW" altLang="en-US" dirty="0"/>
              <a:t>函式</a:t>
            </a:r>
          </a:p>
          <a:p>
            <a:pPr lvl="3"/>
            <a:r>
              <a:rPr lang="en-US" altLang="zh-TW" dirty="0"/>
              <a:t>Arduino </a:t>
            </a:r>
            <a:r>
              <a:rPr lang="zh-TW" altLang="en-US" dirty="0"/>
              <a:t>的</a:t>
            </a:r>
            <a:r>
              <a:rPr lang="en-US" altLang="zh-TW" dirty="0"/>
              <a:t>micros( ) </a:t>
            </a:r>
            <a:r>
              <a:rPr lang="zh-TW" altLang="en-US" dirty="0"/>
              <a:t>函式功用是</a:t>
            </a:r>
            <a:r>
              <a:rPr lang="zh-TW" altLang="en-US" b="1" dirty="0"/>
              <a:t>測量</a:t>
            </a:r>
            <a:r>
              <a:rPr lang="en-US" altLang="zh-TW" b="1" dirty="0"/>
              <a:t>Arduino </a:t>
            </a:r>
            <a:r>
              <a:rPr lang="zh-TW" altLang="en-US" b="1" dirty="0"/>
              <a:t>板開始執行至目前為止所經過的時間，單位</a:t>
            </a:r>
            <a:r>
              <a:rPr lang="zh-TW" altLang="en-US" dirty="0"/>
              <a:t>　。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8364211" cy="1445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554835"/>
            <a:ext cx="3429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83" y="4869160"/>
            <a:ext cx="8346580" cy="143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965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4-3-1 </a:t>
            </a:r>
            <a:r>
              <a:rPr lang="zh-TW" altLang="en-US" dirty="0"/>
              <a:t>一個</a:t>
            </a:r>
            <a:r>
              <a:rPr lang="en-US" altLang="zh-TW" dirty="0"/>
              <a:t>LED </a:t>
            </a:r>
            <a:r>
              <a:rPr lang="zh-TW" altLang="en-US" dirty="0"/>
              <a:t>閃爍實習</a:t>
            </a:r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功能說明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4-10 </a:t>
            </a:r>
            <a:r>
              <a:rPr lang="zh-TW" altLang="en-US" dirty="0"/>
              <a:t>所示電路接線圖，利用</a:t>
            </a:r>
            <a:r>
              <a:rPr lang="en-US" altLang="zh-TW" dirty="0"/>
              <a:t>Arduino Uno </a:t>
            </a:r>
            <a:r>
              <a:rPr lang="zh-TW" altLang="en-US" dirty="0"/>
              <a:t>板控制一個</a:t>
            </a:r>
            <a:r>
              <a:rPr lang="en-US" altLang="zh-TW" dirty="0"/>
              <a:t>LED </a:t>
            </a:r>
            <a:r>
              <a:rPr lang="zh-TW" altLang="en-US" dirty="0"/>
              <a:t>閃爍，亮</a:t>
            </a:r>
            <a:r>
              <a:rPr lang="en-US" altLang="zh-TW" dirty="0"/>
              <a:t>1 </a:t>
            </a:r>
            <a:r>
              <a:rPr lang="zh-TW" altLang="en-US" dirty="0"/>
              <a:t>秒、暗</a:t>
            </a:r>
            <a:r>
              <a:rPr lang="en-US" altLang="zh-TW" dirty="0"/>
              <a:t>1 </a:t>
            </a:r>
            <a:r>
              <a:rPr lang="zh-TW" altLang="en-US" dirty="0"/>
              <a:t>秒。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4">
              <a:buFont typeface="+mj-ea"/>
              <a:buAutoNum type="ea1ChtPeriod" startAt="2"/>
            </a:pPr>
            <a:r>
              <a:rPr lang="zh-TW" altLang="en-US" b="1" dirty="0"/>
              <a:t>電路接線圖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4-3 </a:t>
            </a:r>
            <a:r>
              <a:rPr lang="zh-TW" altLang="en-US" dirty="0"/>
              <a:t>實作練習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516058"/>
            <a:ext cx="3906422" cy="2721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2795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3"/>
            </a:pPr>
            <a:r>
              <a:rPr lang="zh-TW" altLang="en-US" b="1" dirty="0"/>
              <a:t>程式：</a:t>
            </a:r>
            <a:r>
              <a:rPr lang="en-US" altLang="zh-TW" b="1" dirty="0"/>
              <a:t>ch4_1.ino</a:t>
            </a:r>
          </a:p>
          <a:p>
            <a:pPr lvl="4">
              <a:buFont typeface="+mj-ea"/>
              <a:buAutoNum type="ea1ChtPeriod" startAt="3"/>
            </a:pPr>
            <a:endParaRPr lang="en-US" altLang="zh-TW" b="1" dirty="0"/>
          </a:p>
          <a:p>
            <a:pPr lvl="4">
              <a:buFont typeface="+mj-ea"/>
              <a:buAutoNum type="ea1ChtPeriod" startAt="3"/>
            </a:pPr>
            <a:endParaRPr lang="en-US" altLang="zh-TW" b="1" dirty="0"/>
          </a:p>
          <a:p>
            <a:pPr lvl="4">
              <a:buFont typeface="+mj-ea"/>
              <a:buAutoNum type="ea1ChtPeriod" startAt="3"/>
            </a:pPr>
            <a:endParaRPr lang="en-US" altLang="zh-TW" b="1" dirty="0"/>
          </a:p>
          <a:p>
            <a:pPr lvl="4">
              <a:buFont typeface="+mj-ea"/>
              <a:buAutoNum type="ea1ChtPeriod" startAt="3"/>
            </a:pPr>
            <a:endParaRPr lang="en-US" altLang="zh-TW" b="1" dirty="0"/>
          </a:p>
          <a:p>
            <a:pPr lvl="4">
              <a:buFont typeface="+mj-ea"/>
              <a:buAutoNum type="ea1ChtPeriod" startAt="3"/>
            </a:pPr>
            <a:endParaRPr lang="en-US" altLang="zh-TW" b="1" dirty="0"/>
          </a:p>
          <a:p>
            <a:pPr lvl="4">
              <a:buFont typeface="+mj-ea"/>
              <a:buAutoNum type="ea1ChtPeriod" startAt="3"/>
            </a:pPr>
            <a:endParaRPr lang="en-US" altLang="zh-TW" b="1" dirty="0"/>
          </a:p>
          <a:p>
            <a:pPr lvl="4">
              <a:buFont typeface="+mj-ea"/>
              <a:buAutoNum type="ea1ChtPeriod" startAt="3"/>
            </a:pPr>
            <a:endParaRPr lang="en-US" altLang="zh-TW" b="1" dirty="0"/>
          </a:p>
          <a:p>
            <a:pPr lvl="4">
              <a:buFont typeface="+mj-ea"/>
              <a:buAutoNum type="ea1ChtPeriod" startAt="3"/>
            </a:pPr>
            <a:endParaRPr lang="en-US" altLang="zh-TW" b="1" dirty="0"/>
          </a:p>
          <a:p>
            <a:pPr lvl="4">
              <a:buFont typeface="+mj-ea"/>
              <a:buAutoNum type="ea1ChtPeriod" startAt="3"/>
            </a:pPr>
            <a:endParaRPr lang="en-US" altLang="zh-TW" b="1" dirty="0"/>
          </a:p>
          <a:p>
            <a:pPr marL="17100" lvl="4" indent="0">
              <a:buNone/>
            </a:pPr>
            <a:r>
              <a:rPr lang="zh-TW" altLang="en-US" b="1" dirty="0"/>
              <a:t>練習</a:t>
            </a:r>
            <a:endParaRPr lang="en-US" altLang="zh-TW" b="1" dirty="0"/>
          </a:p>
          <a:p>
            <a:pPr marL="17100" lvl="4" indent="0">
              <a:buNone/>
            </a:pPr>
            <a:r>
              <a:rPr lang="en-US" altLang="zh-TW" dirty="0"/>
              <a:t>1. </a:t>
            </a:r>
            <a:r>
              <a:rPr lang="zh-TW" altLang="en-US" dirty="0"/>
              <a:t>設計</a:t>
            </a:r>
            <a:r>
              <a:rPr lang="en-US" altLang="zh-TW" dirty="0"/>
              <a:t>Arduino </a:t>
            </a:r>
            <a:r>
              <a:rPr lang="zh-TW" altLang="en-US" dirty="0"/>
              <a:t>程式，控制一個</a:t>
            </a:r>
            <a:r>
              <a:rPr lang="en-US" altLang="zh-TW" dirty="0"/>
              <a:t>LED </a:t>
            </a:r>
            <a:r>
              <a:rPr lang="zh-TW" altLang="en-US" dirty="0"/>
              <a:t>閃爍，</a:t>
            </a:r>
            <a:r>
              <a:rPr lang="en-US" altLang="zh-TW" dirty="0"/>
              <a:t>0.5 </a:t>
            </a:r>
            <a:r>
              <a:rPr lang="zh-TW" altLang="en-US" dirty="0"/>
              <a:t>秒亮、</a:t>
            </a:r>
            <a:r>
              <a:rPr lang="en-US" altLang="zh-TW" dirty="0"/>
              <a:t>0.5 </a:t>
            </a:r>
            <a:r>
              <a:rPr lang="zh-TW" altLang="en-US" dirty="0"/>
              <a:t>秒暗。</a:t>
            </a:r>
          </a:p>
          <a:p>
            <a:pPr marL="17100" lvl="4" indent="0">
              <a:buNone/>
            </a:pPr>
            <a:r>
              <a:rPr lang="en-US" altLang="zh-TW" dirty="0"/>
              <a:t>2. </a:t>
            </a:r>
            <a:r>
              <a:rPr lang="zh-TW" altLang="en-US" dirty="0"/>
              <a:t>設計</a:t>
            </a:r>
            <a:r>
              <a:rPr lang="en-US" altLang="zh-TW" dirty="0"/>
              <a:t>Arduino </a:t>
            </a:r>
            <a:r>
              <a:rPr lang="zh-TW" altLang="en-US" dirty="0"/>
              <a:t>程式，控制兩個</a:t>
            </a:r>
            <a:r>
              <a:rPr lang="en-US" altLang="zh-TW" dirty="0"/>
              <a:t>LED </a:t>
            </a:r>
            <a:r>
              <a:rPr lang="zh-TW" altLang="en-US" dirty="0"/>
              <a:t>交替閃爍，</a:t>
            </a:r>
            <a:r>
              <a:rPr lang="en-US" altLang="zh-TW" dirty="0"/>
              <a:t>0.5 </a:t>
            </a:r>
            <a:r>
              <a:rPr lang="zh-TW" altLang="en-US" dirty="0"/>
              <a:t>秒亮、</a:t>
            </a:r>
            <a:r>
              <a:rPr lang="en-US" altLang="zh-TW" dirty="0"/>
              <a:t>0.5 </a:t>
            </a:r>
            <a:r>
              <a:rPr lang="zh-TW" altLang="en-US" dirty="0"/>
              <a:t>秒暗。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96752"/>
            <a:ext cx="6348248" cy="3668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7334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>
          <a:xfrm>
            <a:off x="431999" y="741600"/>
            <a:ext cx="5004097" cy="5760000"/>
          </a:xfrm>
        </p:spPr>
        <p:txBody>
          <a:bodyPr/>
          <a:lstStyle/>
          <a:p>
            <a:pPr lvl="1"/>
            <a:r>
              <a:rPr lang="en-US" altLang="zh-TW" dirty="0"/>
              <a:t>4-3-2 </a:t>
            </a:r>
            <a:r>
              <a:rPr lang="zh-TW" altLang="en-US" dirty="0"/>
              <a:t>四個</a:t>
            </a:r>
            <a:r>
              <a:rPr lang="en-US" altLang="zh-TW" dirty="0"/>
              <a:t>LED </a:t>
            </a:r>
            <a:r>
              <a:rPr lang="zh-TW" altLang="en-US" dirty="0"/>
              <a:t>單燈右移實習</a:t>
            </a:r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功能說明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4-12 </a:t>
            </a:r>
            <a:r>
              <a:rPr lang="zh-TW" altLang="en-US" dirty="0"/>
              <a:t>所示電路接線圖，利用</a:t>
            </a:r>
            <a:r>
              <a:rPr lang="en-US" altLang="zh-TW" dirty="0"/>
              <a:t>Arduino Uno </a:t>
            </a:r>
            <a:r>
              <a:rPr lang="zh-TW" altLang="en-US" dirty="0"/>
              <a:t>板數位腳</a:t>
            </a:r>
            <a:r>
              <a:rPr lang="en-US" altLang="zh-TW" dirty="0"/>
              <a:t>10~13 </a:t>
            </a:r>
            <a:r>
              <a:rPr lang="zh-TW" altLang="en-US" dirty="0"/>
              <a:t>控制四個</a:t>
            </a:r>
            <a:r>
              <a:rPr lang="en-US" altLang="zh-TW" dirty="0"/>
              <a:t>LED</a:t>
            </a:r>
            <a:r>
              <a:rPr lang="zh-TW" altLang="en-US" dirty="0"/>
              <a:t>，執行每秒單燈右移。如圖</a:t>
            </a:r>
            <a:r>
              <a:rPr lang="en-US" altLang="zh-TW" dirty="0"/>
              <a:t>4-11 </a:t>
            </a:r>
            <a:r>
              <a:rPr lang="zh-TW" altLang="en-US" dirty="0"/>
              <a:t>所示</a:t>
            </a:r>
            <a:r>
              <a:rPr lang="en-US" altLang="zh-TW" dirty="0"/>
              <a:t>LED </a:t>
            </a:r>
            <a:r>
              <a:rPr lang="zh-TW" altLang="en-US" dirty="0"/>
              <a:t>單燈右移變化，每四次變化重複一個循環。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4">
              <a:buFont typeface="+mj-ea"/>
              <a:buAutoNum type="ea1ChtPeriod" startAt="2"/>
            </a:pPr>
            <a:r>
              <a:rPr lang="zh-TW" altLang="en-US" b="1" dirty="0"/>
              <a:t>電路接線圖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412776"/>
            <a:ext cx="3146759" cy="1856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931" y="3745430"/>
            <a:ext cx="4782112" cy="2347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8010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7"/>
          </p:nvPr>
        </p:nvSpPr>
        <p:spPr>
          <a:xfrm>
            <a:off x="2123728" y="3529887"/>
            <a:ext cx="6848358" cy="1143008"/>
          </a:xfrm>
        </p:spPr>
        <p:txBody>
          <a:bodyPr/>
          <a:lstStyle/>
          <a:p>
            <a:r>
              <a:rPr lang="en-US" altLang="zh-TW" dirty="0">
                <a:hlinkClick r:id="rId2" action="ppaction://hlinksldjump"/>
              </a:rPr>
              <a:t>4-1 </a:t>
            </a:r>
            <a:r>
              <a:rPr lang="zh-TW" altLang="en-US" dirty="0">
                <a:hlinkClick r:id="rId2" action="ppaction://hlinksldjump"/>
              </a:rPr>
              <a:t>認識發光二極體</a:t>
            </a:r>
            <a:endParaRPr lang="zh-TW" altLang="en-US" dirty="0"/>
          </a:p>
          <a:p>
            <a:r>
              <a:rPr lang="en-US" altLang="zh-TW" dirty="0">
                <a:hlinkClick r:id="rId3" action="ppaction://hlinksldjump"/>
              </a:rPr>
              <a:t>4-2 </a:t>
            </a:r>
            <a:r>
              <a:rPr lang="zh-TW" altLang="en-US" dirty="0">
                <a:hlinkClick r:id="rId3" action="ppaction://hlinksldjump"/>
              </a:rPr>
              <a:t>函式說明</a:t>
            </a:r>
            <a:endParaRPr lang="zh-TW" altLang="en-US" dirty="0"/>
          </a:p>
          <a:p>
            <a:r>
              <a:rPr lang="en-US" altLang="zh-TW" dirty="0">
                <a:hlinkClick r:id="rId4" action="ppaction://hlinksldjump"/>
              </a:rPr>
              <a:t>4-3 </a:t>
            </a:r>
            <a:r>
              <a:rPr lang="zh-TW" altLang="en-US" dirty="0">
                <a:hlinkClick r:id="rId4" action="ppaction://hlinksldjump"/>
              </a:rPr>
              <a:t>實作練習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TW" dirty="0"/>
              <a:t>LED </a:t>
            </a:r>
            <a:r>
              <a:rPr lang="zh-TW" altLang="en-US" dirty="0"/>
              <a:t>控制實習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0309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7200" lvl="3" indent="-457200">
              <a:lnSpc>
                <a:spcPct val="150000"/>
              </a:lnSpc>
              <a:spcBef>
                <a:spcPts val="0"/>
              </a:spcBef>
              <a:buClrTx/>
              <a:buSzPct val="100000"/>
              <a:buFont typeface="+mj-ea"/>
              <a:buAutoNum type="ea1ChtPeriod" startAt="3"/>
            </a:pPr>
            <a:r>
              <a:rPr lang="zh-TW" altLang="en-US" b="1" dirty="0"/>
              <a:t>程式：</a:t>
            </a:r>
            <a:r>
              <a:rPr lang="en-US" altLang="zh-TW" b="1" dirty="0"/>
              <a:t>ch4_</a:t>
            </a:r>
            <a:r>
              <a:rPr lang="zh-TW" altLang="en-US" b="1" dirty="0"/>
              <a:t>２</a:t>
            </a:r>
            <a:r>
              <a:rPr lang="en-US" altLang="zh-TW" b="1" dirty="0"/>
              <a:t>.</a:t>
            </a:r>
            <a:r>
              <a:rPr lang="en-US" altLang="zh-TW" b="1" dirty="0" err="1"/>
              <a:t>ino</a:t>
            </a:r>
            <a:endParaRPr lang="en-US" altLang="zh-TW" b="1" dirty="0"/>
          </a:p>
          <a:p>
            <a:pPr lvl="3" indent="0">
              <a:lnSpc>
                <a:spcPct val="150000"/>
              </a:lnSpc>
              <a:spcBef>
                <a:spcPts val="0"/>
              </a:spcBef>
              <a:buClrTx/>
              <a:buSzPct val="100000"/>
            </a:pPr>
            <a:endParaRPr lang="en-US" altLang="zh-TW" b="1" dirty="0"/>
          </a:p>
          <a:p>
            <a:pPr lvl="3" indent="0">
              <a:lnSpc>
                <a:spcPct val="150000"/>
              </a:lnSpc>
              <a:spcBef>
                <a:spcPts val="0"/>
              </a:spcBef>
              <a:buClrTx/>
              <a:buSzPct val="100000"/>
            </a:pPr>
            <a:endParaRPr lang="en-US" altLang="zh-TW" b="1" dirty="0"/>
          </a:p>
          <a:p>
            <a:pPr lvl="3" indent="0">
              <a:lnSpc>
                <a:spcPct val="150000"/>
              </a:lnSpc>
              <a:spcBef>
                <a:spcPts val="0"/>
              </a:spcBef>
              <a:buClrTx/>
              <a:buSzPct val="100000"/>
            </a:pPr>
            <a:endParaRPr lang="en-US" altLang="zh-TW" b="1" dirty="0"/>
          </a:p>
          <a:p>
            <a:pPr lvl="3" indent="0">
              <a:lnSpc>
                <a:spcPct val="150000"/>
              </a:lnSpc>
              <a:spcBef>
                <a:spcPts val="0"/>
              </a:spcBef>
              <a:buClrTx/>
              <a:buSzPct val="100000"/>
            </a:pPr>
            <a:endParaRPr lang="en-US" altLang="zh-TW" b="1" dirty="0"/>
          </a:p>
          <a:p>
            <a:pPr lvl="3" indent="0">
              <a:lnSpc>
                <a:spcPct val="150000"/>
              </a:lnSpc>
              <a:spcBef>
                <a:spcPts val="0"/>
              </a:spcBef>
              <a:buClrTx/>
              <a:buSzPct val="100000"/>
            </a:pPr>
            <a:endParaRPr lang="en-US" altLang="zh-TW" b="1" dirty="0"/>
          </a:p>
          <a:p>
            <a:pPr lvl="3" indent="0">
              <a:lnSpc>
                <a:spcPct val="150000"/>
              </a:lnSpc>
              <a:spcBef>
                <a:spcPts val="0"/>
              </a:spcBef>
              <a:buClrTx/>
              <a:buSzPct val="100000"/>
            </a:pPr>
            <a:endParaRPr lang="en-US" altLang="zh-TW" b="1" dirty="0"/>
          </a:p>
          <a:p>
            <a:pPr lvl="3" indent="0">
              <a:lnSpc>
                <a:spcPct val="150000"/>
              </a:lnSpc>
              <a:spcBef>
                <a:spcPts val="0"/>
              </a:spcBef>
              <a:buClrTx/>
              <a:buSzPct val="100000"/>
            </a:pPr>
            <a:endParaRPr lang="en-US" altLang="zh-TW" b="1" dirty="0"/>
          </a:p>
          <a:p>
            <a:pPr lvl="3" indent="0">
              <a:lnSpc>
                <a:spcPct val="150000"/>
              </a:lnSpc>
              <a:spcBef>
                <a:spcPts val="0"/>
              </a:spcBef>
              <a:buClrTx/>
              <a:buSzPct val="100000"/>
            </a:pPr>
            <a:endParaRPr lang="en-US" altLang="zh-TW" b="1" dirty="0"/>
          </a:p>
          <a:p>
            <a:pPr lvl="3" indent="0">
              <a:lnSpc>
                <a:spcPct val="150000"/>
              </a:lnSpc>
              <a:spcBef>
                <a:spcPts val="0"/>
              </a:spcBef>
              <a:buClrTx/>
              <a:buSzPct val="100000"/>
            </a:pPr>
            <a:r>
              <a:rPr lang="zh-TW" altLang="en-US" b="1" dirty="0"/>
              <a:t>練習</a:t>
            </a:r>
          </a:p>
          <a:p>
            <a:pPr lvl="3" indent="0">
              <a:lnSpc>
                <a:spcPct val="150000"/>
              </a:lnSpc>
              <a:spcBef>
                <a:spcPts val="0"/>
              </a:spcBef>
              <a:buClrTx/>
              <a:buSzPct val="100000"/>
            </a:pPr>
            <a:r>
              <a:rPr lang="en-US" altLang="zh-TW" dirty="0"/>
              <a:t>1. </a:t>
            </a:r>
            <a:r>
              <a:rPr lang="zh-TW" altLang="en-US" dirty="0"/>
              <a:t>設計</a:t>
            </a:r>
            <a:r>
              <a:rPr lang="en-US" altLang="zh-TW" dirty="0"/>
              <a:t>Arduino </a:t>
            </a:r>
            <a:r>
              <a:rPr lang="zh-TW" altLang="en-US" dirty="0"/>
              <a:t>程式，控制四個</a:t>
            </a:r>
            <a:r>
              <a:rPr lang="en-US" altLang="zh-TW" dirty="0"/>
              <a:t>LED </a:t>
            </a:r>
            <a:r>
              <a:rPr lang="zh-TW" altLang="en-US" dirty="0"/>
              <a:t>單燈左移。</a:t>
            </a:r>
          </a:p>
          <a:p>
            <a:pPr lvl="3" indent="0">
              <a:lnSpc>
                <a:spcPct val="150000"/>
              </a:lnSpc>
              <a:spcBef>
                <a:spcPts val="0"/>
              </a:spcBef>
              <a:buClrTx/>
              <a:buSzPct val="100000"/>
            </a:pPr>
            <a:r>
              <a:rPr lang="en-US" altLang="zh-TW" dirty="0"/>
              <a:t>2. </a:t>
            </a:r>
            <a:r>
              <a:rPr lang="zh-TW" altLang="en-US" dirty="0"/>
              <a:t>設計</a:t>
            </a:r>
            <a:r>
              <a:rPr lang="en-US" altLang="zh-TW" dirty="0"/>
              <a:t>Arduino </a:t>
            </a:r>
            <a:r>
              <a:rPr lang="zh-TW" altLang="en-US" dirty="0"/>
              <a:t>程式，控制四個</a:t>
            </a:r>
            <a:r>
              <a:rPr lang="en-US" altLang="zh-TW" dirty="0"/>
              <a:t>LED </a:t>
            </a:r>
            <a:r>
              <a:rPr lang="zh-TW" altLang="en-US" dirty="0"/>
              <a:t>單燈閃爍右移。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1196752"/>
            <a:ext cx="5836907" cy="413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2253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4-3-3 </a:t>
            </a:r>
            <a:r>
              <a:rPr lang="zh-TW" altLang="en-US" dirty="0"/>
              <a:t>四個</a:t>
            </a:r>
            <a:r>
              <a:rPr lang="en-US" altLang="zh-TW" dirty="0"/>
              <a:t>LED </a:t>
            </a:r>
            <a:r>
              <a:rPr lang="zh-TW" altLang="en-US" dirty="0"/>
              <a:t>霹靂燈變化實習</a:t>
            </a:r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功能說明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4-12 </a:t>
            </a:r>
            <a:r>
              <a:rPr lang="zh-TW" altLang="en-US" dirty="0"/>
              <a:t>所示電路接線圖，利用</a:t>
            </a:r>
            <a:r>
              <a:rPr lang="en-US" altLang="zh-TW" dirty="0"/>
              <a:t>Arduino Uno </a:t>
            </a:r>
            <a:r>
              <a:rPr lang="zh-TW" altLang="en-US" dirty="0"/>
              <a:t>板數位腳</a:t>
            </a:r>
            <a:r>
              <a:rPr lang="en-US" altLang="zh-TW" dirty="0"/>
              <a:t>10~13</a:t>
            </a:r>
            <a:r>
              <a:rPr lang="zh-TW" altLang="en-US" dirty="0"/>
              <a:t>，控制四個</a:t>
            </a:r>
            <a:r>
              <a:rPr lang="en-US" altLang="zh-TW" dirty="0"/>
              <a:t>LED</a:t>
            </a:r>
            <a:r>
              <a:rPr lang="zh-TW" altLang="en-US" dirty="0"/>
              <a:t>執行霹靂燈移位變化，每</a:t>
            </a:r>
            <a:r>
              <a:rPr lang="en-US" altLang="zh-TW" dirty="0"/>
              <a:t>0.5 </a:t>
            </a:r>
            <a:r>
              <a:rPr lang="zh-TW" altLang="en-US" dirty="0"/>
              <a:t>秒變化一次狀態。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4">
              <a:buFont typeface="+mj-ea"/>
              <a:buAutoNum type="ea1ChtPeriod" startAt="2"/>
            </a:pPr>
            <a:r>
              <a:rPr lang="zh-TW" altLang="en-US" b="1" dirty="0"/>
              <a:t>電路接線圖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4-12 </a:t>
            </a:r>
            <a:r>
              <a:rPr lang="zh-TW" altLang="en-US" dirty="0"/>
              <a:t>所示電路。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1" y="2492896"/>
            <a:ext cx="2932162" cy="251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965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3"/>
            </a:pPr>
            <a:r>
              <a:rPr lang="zh-TW" altLang="en-US" b="1" dirty="0"/>
              <a:t>程式：</a:t>
            </a:r>
            <a:r>
              <a:rPr lang="en-US" altLang="zh-TW" b="1" dirty="0"/>
              <a:t>ch4_3A.ino</a:t>
            </a:r>
            <a:endParaRPr lang="zh-TW" altLang="en-US" b="1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702973"/>
            <a:ext cx="5184576" cy="594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331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4"/>
            </a:pPr>
            <a:r>
              <a:rPr lang="zh-TW" altLang="en-US" b="1" dirty="0"/>
              <a:t>程式：</a:t>
            </a:r>
            <a:r>
              <a:rPr lang="en-US" altLang="zh-TW" b="1" dirty="0"/>
              <a:t>ch4_3B.ino</a:t>
            </a:r>
            <a:endParaRPr lang="zh-TW" altLang="en-US" b="1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24744"/>
            <a:ext cx="5688632" cy="568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3528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b="1" dirty="0"/>
              <a:t>練習</a:t>
            </a:r>
          </a:p>
          <a:p>
            <a:pPr lvl="3"/>
            <a:r>
              <a:rPr lang="en-US" altLang="zh-TW" dirty="0"/>
              <a:t>1. </a:t>
            </a:r>
            <a:r>
              <a:rPr lang="zh-TW" altLang="en-US" dirty="0"/>
              <a:t>設計</a:t>
            </a:r>
            <a:r>
              <a:rPr lang="en-US" altLang="zh-TW" dirty="0"/>
              <a:t>Arduino </a:t>
            </a:r>
            <a:r>
              <a:rPr lang="zh-TW" altLang="en-US" dirty="0"/>
              <a:t>程式，控制四個</a:t>
            </a:r>
            <a:r>
              <a:rPr lang="en-US" altLang="zh-TW" dirty="0"/>
              <a:t>LED </a:t>
            </a:r>
            <a:r>
              <a:rPr lang="zh-TW" altLang="en-US" dirty="0"/>
              <a:t>執行霹靂燈閃爍移位變化。</a:t>
            </a:r>
          </a:p>
          <a:p>
            <a:pPr lvl="3"/>
            <a:r>
              <a:rPr lang="en-US" altLang="zh-TW" dirty="0"/>
              <a:t>2. </a:t>
            </a:r>
            <a:r>
              <a:rPr lang="zh-TW" altLang="en-US" dirty="0"/>
              <a:t>設計</a:t>
            </a:r>
            <a:r>
              <a:rPr lang="en-US" altLang="zh-TW" dirty="0"/>
              <a:t>Arduino </a:t>
            </a:r>
            <a:r>
              <a:rPr lang="zh-TW" altLang="en-US" dirty="0"/>
              <a:t>程式，控制四個</a:t>
            </a:r>
            <a:r>
              <a:rPr lang="en-US" altLang="zh-TW" dirty="0"/>
              <a:t>LED </a:t>
            </a:r>
            <a:r>
              <a:rPr lang="zh-TW" altLang="en-US" dirty="0"/>
              <a:t>執行如圖</a:t>
            </a:r>
            <a:r>
              <a:rPr lang="en-US" altLang="zh-TW" dirty="0"/>
              <a:t>4-14 </a:t>
            </a:r>
            <a:r>
              <a:rPr lang="zh-TW" altLang="en-US" dirty="0"/>
              <a:t>所示音量燈變化。</a:t>
            </a:r>
          </a:p>
          <a:p>
            <a:pPr lvl="3"/>
            <a:endParaRPr lang="zh-TW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3" y="2204864"/>
            <a:ext cx="6494463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8529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4-3-4 </a:t>
            </a:r>
            <a:r>
              <a:rPr lang="zh-TW" altLang="en-US" dirty="0"/>
              <a:t>一個</a:t>
            </a:r>
            <a:r>
              <a:rPr lang="en-US" altLang="zh-TW" dirty="0"/>
              <a:t>LED </a:t>
            </a:r>
            <a:r>
              <a:rPr lang="zh-TW" altLang="en-US" dirty="0"/>
              <a:t>亮度變化實習</a:t>
            </a:r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功能說明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4-15 </a:t>
            </a:r>
            <a:r>
              <a:rPr lang="zh-TW" altLang="en-US" dirty="0"/>
              <a:t>所示電路接線圖，利用</a:t>
            </a:r>
            <a:r>
              <a:rPr lang="en-US" altLang="zh-TW" dirty="0"/>
              <a:t>Arduino Uno </a:t>
            </a:r>
            <a:r>
              <a:rPr lang="zh-TW" altLang="en-US" dirty="0"/>
              <a:t>板</a:t>
            </a:r>
            <a:r>
              <a:rPr lang="en-US" altLang="zh-TW" dirty="0"/>
              <a:t>PWM </a:t>
            </a:r>
            <a:r>
              <a:rPr lang="zh-TW" altLang="en-US" dirty="0"/>
              <a:t>訊號輸出接腳</a:t>
            </a:r>
            <a:r>
              <a:rPr lang="en-US" altLang="zh-TW" dirty="0"/>
              <a:t>6</a:t>
            </a:r>
            <a:r>
              <a:rPr lang="zh-TW" altLang="en-US" dirty="0"/>
              <a:t>，控制一個</a:t>
            </a:r>
            <a:r>
              <a:rPr lang="en-US" altLang="zh-TW" dirty="0"/>
              <a:t>LED </a:t>
            </a:r>
            <a:r>
              <a:rPr lang="zh-TW" altLang="en-US" dirty="0"/>
              <a:t>亮度由最暗變化到最亮。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4">
              <a:buFont typeface="+mj-ea"/>
              <a:buAutoNum type="ea1ChtPeriod" startAt="2"/>
            </a:pPr>
            <a:r>
              <a:rPr lang="zh-TW" altLang="en-US" b="1" dirty="0"/>
              <a:t>電路接線圖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140968"/>
            <a:ext cx="4462437" cy="2722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127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3"/>
            </a:pPr>
            <a:r>
              <a:rPr lang="zh-TW" altLang="en-US" b="1" dirty="0"/>
              <a:t>程式：</a:t>
            </a:r>
            <a:r>
              <a:rPr lang="en-US" altLang="zh-TW" b="1" dirty="0"/>
              <a:t>ch4_4.ino</a:t>
            </a:r>
          </a:p>
          <a:p>
            <a:pPr marL="17100" lvl="4" indent="0">
              <a:buNone/>
            </a:pPr>
            <a:endParaRPr lang="en-US" altLang="zh-TW" dirty="0"/>
          </a:p>
          <a:p>
            <a:pPr marL="17100" lvl="4" indent="0">
              <a:buNone/>
            </a:pPr>
            <a:endParaRPr lang="en-US" altLang="zh-TW" dirty="0"/>
          </a:p>
          <a:p>
            <a:pPr marL="17100" lvl="4" indent="0">
              <a:buNone/>
            </a:pPr>
            <a:endParaRPr lang="en-US" altLang="zh-TW" dirty="0"/>
          </a:p>
          <a:p>
            <a:pPr marL="17100" lvl="4" indent="0">
              <a:buNone/>
            </a:pPr>
            <a:endParaRPr lang="en-US" altLang="zh-TW" dirty="0"/>
          </a:p>
          <a:p>
            <a:pPr marL="17100" lvl="4" indent="0">
              <a:buNone/>
            </a:pPr>
            <a:endParaRPr lang="en-US" altLang="zh-TW" dirty="0"/>
          </a:p>
          <a:p>
            <a:pPr marL="17100" lvl="4" indent="0">
              <a:buNone/>
            </a:pPr>
            <a:endParaRPr lang="en-US" altLang="zh-TW" dirty="0"/>
          </a:p>
          <a:p>
            <a:pPr marL="17100" lvl="4" indent="0">
              <a:buNone/>
            </a:pPr>
            <a:endParaRPr lang="en-US" altLang="zh-TW" dirty="0"/>
          </a:p>
          <a:p>
            <a:pPr marL="17100" lvl="4" indent="0">
              <a:buNone/>
            </a:pPr>
            <a:endParaRPr lang="en-US" altLang="zh-TW" dirty="0"/>
          </a:p>
          <a:p>
            <a:pPr marL="17100" lvl="4" indent="0">
              <a:buNone/>
            </a:pPr>
            <a:r>
              <a:rPr lang="zh-TW" altLang="en-US" b="1" dirty="0"/>
              <a:t>練習</a:t>
            </a:r>
          </a:p>
          <a:p>
            <a:pPr lvl="4"/>
            <a:r>
              <a:rPr lang="zh-TW" altLang="en-US" dirty="0"/>
              <a:t>設計</a:t>
            </a:r>
            <a:r>
              <a:rPr lang="en-US" altLang="zh-TW" dirty="0"/>
              <a:t>Arduino </a:t>
            </a:r>
            <a:r>
              <a:rPr lang="zh-TW" altLang="en-US" dirty="0"/>
              <a:t>程式，控制一個</a:t>
            </a:r>
            <a:r>
              <a:rPr lang="en-US" altLang="zh-TW" dirty="0"/>
              <a:t>LED </a:t>
            </a:r>
            <a:r>
              <a:rPr lang="zh-TW" altLang="en-US" dirty="0"/>
              <a:t>呼吸燈，使</a:t>
            </a:r>
            <a:r>
              <a:rPr lang="en-US" altLang="zh-TW" dirty="0"/>
              <a:t>LED </a:t>
            </a:r>
            <a:r>
              <a:rPr lang="zh-TW" altLang="en-US" dirty="0"/>
              <a:t>由最暗變化到最亮，再由最亮變化到最暗。</a:t>
            </a:r>
          </a:p>
          <a:p>
            <a:pPr lvl="4"/>
            <a:r>
              <a:rPr lang="zh-TW" altLang="en-US" dirty="0"/>
              <a:t>設計</a:t>
            </a:r>
            <a:r>
              <a:rPr lang="en-US" altLang="zh-TW" dirty="0"/>
              <a:t>Arduino </a:t>
            </a:r>
            <a:r>
              <a:rPr lang="zh-TW" altLang="en-US" dirty="0"/>
              <a:t>程式，控制兩個</a:t>
            </a:r>
            <a:r>
              <a:rPr lang="en-US" altLang="zh-TW" dirty="0"/>
              <a:t>LED </a:t>
            </a:r>
            <a:r>
              <a:rPr lang="zh-TW" altLang="en-US" dirty="0"/>
              <a:t>執行四個</a:t>
            </a:r>
            <a:r>
              <a:rPr lang="en-US" altLang="zh-TW" dirty="0"/>
              <a:t>LED </a:t>
            </a:r>
            <a:r>
              <a:rPr lang="zh-TW" altLang="en-US" dirty="0"/>
              <a:t>右移呼吸燈變化。</a:t>
            </a:r>
            <a:r>
              <a:rPr lang="en-US" altLang="zh-TW" dirty="0"/>
              <a:t>LED </a:t>
            </a:r>
            <a:r>
              <a:rPr lang="zh-TW" altLang="en-US" dirty="0"/>
              <a:t>連接在</a:t>
            </a:r>
            <a:r>
              <a:rPr lang="en-US" altLang="zh-TW" dirty="0"/>
              <a:t>3</a:t>
            </a:r>
            <a:r>
              <a:rPr lang="zh-TW" altLang="en-US" dirty="0"/>
              <a:t>及</a:t>
            </a:r>
            <a:r>
              <a:rPr lang="en-US" altLang="zh-TW" dirty="0"/>
              <a:t>5 </a:t>
            </a:r>
            <a:r>
              <a:rPr lang="zh-TW" altLang="en-US" dirty="0"/>
              <a:t>兩支</a:t>
            </a:r>
            <a:r>
              <a:rPr lang="en-US" altLang="zh-TW" dirty="0"/>
              <a:t>PWM </a:t>
            </a:r>
            <a:r>
              <a:rPr lang="zh-TW" altLang="en-US" dirty="0"/>
              <a:t>信號腳。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24744"/>
            <a:ext cx="6625544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2325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4-3-5 </a:t>
            </a:r>
            <a:r>
              <a:rPr lang="zh-TW" altLang="en-US" dirty="0"/>
              <a:t>四個</a:t>
            </a:r>
            <a:r>
              <a:rPr lang="en-US" altLang="zh-TW" dirty="0"/>
              <a:t>LED </a:t>
            </a:r>
            <a:r>
              <a:rPr lang="zh-TW" altLang="en-US" dirty="0"/>
              <a:t>單燈右移呼吸燈變化實習</a:t>
            </a:r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功能說明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4-16 </a:t>
            </a:r>
            <a:r>
              <a:rPr lang="zh-TW" altLang="en-US" dirty="0"/>
              <a:t>所示電路接線圖，利用</a:t>
            </a:r>
            <a:r>
              <a:rPr lang="en-US" altLang="zh-TW" dirty="0"/>
              <a:t>Arduino Uno </a:t>
            </a:r>
            <a:r>
              <a:rPr lang="zh-TW" altLang="en-US" dirty="0"/>
              <a:t>板控制四個</a:t>
            </a:r>
            <a:r>
              <a:rPr lang="en-US" altLang="zh-TW" dirty="0"/>
              <a:t>LED </a:t>
            </a:r>
            <a:r>
              <a:rPr lang="zh-TW" altLang="en-US" dirty="0"/>
              <a:t>執行右移呼吸燈變化。</a:t>
            </a:r>
            <a:r>
              <a:rPr lang="en-US" altLang="zh-TW" dirty="0"/>
              <a:t>LED </a:t>
            </a:r>
            <a:r>
              <a:rPr lang="zh-TW" altLang="en-US" dirty="0"/>
              <a:t>連接在</a:t>
            </a:r>
            <a:r>
              <a:rPr lang="en-US" altLang="zh-TW" dirty="0"/>
              <a:t>3</a:t>
            </a:r>
            <a:r>
              <a:rPr lang="zh-TW" altLang="en-US" dirty="0"/>
              <a:t>、</a:t>
            </a:r>
            <a:r>
              <a:rPr lang="en-US" altLang="zh-TW" dirty="0"/>
              <a:t>5</a:t>
            </a:r>
            <a:r>
              <a:rPr lang="zh-TW" altLang="en-US" dirty="0"/>
              <a:t>、</a:t>
            </a:r>
            <a:r>
              <a:rPr lang="en-US" altLang="zh-TW" dirty="0"/>
              <a:t>6</a:t>
            </a:r>
            <a:r>
              <a:rPr lang="zh-TW" altLang="en-US" dirty="0"/>
              <a:t>、</a:t>
            </a:r>
            <a:r>
              <a:rPr lang="en-US" altLang="zh-TW" dirty="0"/>
              <a:t>9 </a:t>
            </a:r>
            <a:r>
              <a:rPr lang="zh-TW" altLang="en-US" dirty="0"/>
              <a:t>等四支</a:t>
            </a:r>
            <a:r>
              <a:rPr lang="en-US" altLang="zh-TW" dirty="0"/>
              <a:t>PWM </a:t>
            </a:r>
            <a:r>
              <a:rPr lang="zh-TW" altLang="en-US" dirty="0"/>
              <a:t>訊號腳。</a:t>
            </a:r>
            <a:endParaRPr lang="en-US" altLang="zh-TW" dirty="0"/>
          </a:p>
          <a:p>
            <a:pPr lvl="3"/>
            <a:endParaRPr lang="zh-TW" altLang="en-US" dirty="0"/>
          </a:p>
          <a:p>
            <a:pPr lvl="4">
              <a:buFont typeface="+mj-ea"/>
              <a:buAutoNum type="ea1ChtPeriod" startAt="2"/>
            </a:pPr>
            <a:r>
              <a:rPr lang="zh-TW" altLang="en-US" b="1" dirty="0"/>
              <a:t>電路接線圖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501008"/>
            <a:ext cx="5203105" cy="255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6780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3"/>
            </a:pPr>
            <a:r>
              <a:rPr lang="zh-TW" altLang="en-US" b="1" dirty="0"/>
              <a:t>程式：</a:t>
            </a:r>
            <a:r>
              <a:rPr lang="en-US" altLang="zh-TW" b="1" dirty="0"/>
              <a:t>ch4_5.ino</a:t>
            </a:r>
            <a:endParaRPr lang="zh-TW" altLang="en-US" b="1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24744"/>
            <a:ext cx="7812360" cy="547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015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zh-TW" altLang="en-US" b="1" dirty="0"/>
              <a:t>練習</a:t>
            </a:r>
          </a:p>
          <a:p>
            <a:pPr lvl="4"/>
            <a:r>
              <a:rPr lang="zh-TW" altLang="en-US" dirty="0"/>
              <a:t>設計</a:t>
            </a:r>
            <a:r>
              <a:rPr lang="en-US" altLang="zh-TW" dirty="0"/>
              <a:t>Arduino </a:t>
            </a:r>
            <a:r>
              <a:rPr lang="zh-TW" altLang="en-US" dirty="0"/>
              <a:t>程式，控制四個</a:t>
            </a:r>
            <a:r>
              <a:rPr lang="en-US" altLang="zh-TW" dirty="0"/>
              <a:t>LED </a:t>
            </a:r>
            <a:r>
              <a:rPr lang="zh-TW" altLang="en-US" dirty="0"/>
              <a:t>執行左移呼吸燈變化，每一個</a:t>
            </a:r>
            <a:r>
              <a:rPr lang="en-US" altLang="zh-TW" dirty="0"/>
              <a:t>LED </a:t>
            </a:r>
            <a:r>
              <a:rPr lang="zh-TW" altLang="en-US" dirty="0"/>
              <a:t>亮度由暗逐漸變亮，再由亮逐漸變暗。</a:t>
            </a:r>
          </a:p>
          <a:p>
            <a:pPr lvl="4"/>
            <a:r>
              <a:rPr lang="zh-TW" altLang="en-US" dirty="0"/>
              <a:t>設計</a:t>
            </a:r>
            <a:r>
              <a:rPr lang="en-US" altLang="zh-TW" dirty="0"/>
              <a:t>Arduino </a:t>
            </a:r>
            <a:r>
              <a:rPr lang="zh-TW" altLang="en-US" dirty="0"/>
              <a:t>程式，控制四個</a:t>
            </a:r>
            <a:r>
              <a:rPr lang="en-US" altLang="zh-TW" dirty="0"/>
              <a:t>LED </a:t>
            </a:r>
            <a:r>
              <a:rPr lang="zh-TW" altLang="en-US" dirty="0"/>
              <a:t>執行左右來回呼吸燈變化。每一個</a:t>
            </a:r>
            <a:r>
              <a:rPr lang="en-US" altLang="zh-TW" dirty="0"/>
              <a:t>LED </a:t>
            </a:r>
            <a:r>
              <a:rPr lang="zh-TW" altLang="en-US" dirty="0"/>
              <a:t>亮度由暗逐漸變亮，再由亮逐漸變暗。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64704"/>
            <a:ext cx="7596336" cy="340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562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zh-TW" altLang="en-US" dirty="0"/>
              <a:t>發光二極體（</a:t>
            </a:r>
            <a:r>
              <a:rPr lang="en-US" altLang="zh-TW" dirty="0"/>
              <a:t>Light Emitter Diode</a:t>
            </a:r>
            <a:r>
              <a:rPr lang="zh-TW" altLang="en-US" dirty="0"/>
              <a:t>，簡記</a:t>
            </a:r>
            <a:r>
              <a:rPr lang="en-US" altLang="zh-TW" dirty="0"/>
              <a:t>LED</a:t>
            </a:r>
            <a:r>
              <a:rPr lang="zh-TW" altLang="en-US" dirty="0"/>
              <a:t>）的技術發展日益成熟，</a:t>
            </a:r>
            <a:r>
              <a:rPr lang="en-US" altLang="zh-TW" dirty="0"/>
              <a:t>LED </a:t>
            </a:r>
            <a:r>
              <a:rPr lang="zh-TW" altLang="en-US" dirty="0"/>
              <a:t>常被製作成各種封裝方式，普偏應用於日常生活中。</a:t>
            </a:r>
            <a:endParaRPr lang="en-US" altLang="zh-TW" dirty="0"/>
          </a:p>
          <a:p>
            <a:pPr lvl="3"/>
            <a:r>
              <a:rPr lang="en-US" altLang="zh-TW" dirty="0"/>
              <a:t>LED </a:t>
            </a:r>
            <a:r>
              <a:rPr lang="zh-TW" altLang="en-US" dirty="0"/>
              <a:t>所發出的光是一種波長介於</a:t>
            </a:r>
            <a:r>
              <a:rPr lang="en-US" altLang="zh-TW" dirty="0"/>
              <a:t>380 </a:t>
            </a:r>
            <a:r>
              <a:rPr lang="zh-TW" altLang="en-US" dirty="0"/>
              <a:t>奈米（</a:t>
            </a:r>
            <a:r>
              <a:rPr lang="en-US" altLang="zh-TW" dirty="0"/>
              <a:t>nm</a:t>
            </a:r>
            <a:r>
              <a:rPr lang="zh-TW" altLang="en-US" dirty="0"/>
              <a:t>）至</a:t>
            </a:r>
            <a:r>
              <a:rPr lang="en-US" altLang="zh-TW" dirty="0"/>
              <a:t>760 </a:t>
            </a:r>
            <a:r>
              <a:rPr lang="zh-TW" altLang="en-US" dirty="0"/>
              <a:t>奈米（</a:t>
            </a:r>
            <a:r>
              <a:rPr lang="en-US" altLang="zh-TW" dirty="0"/>
              <a:t>nm</a:t>
            </a:r>
            <a:r>
              <a:rPr lang="zh-TW" altLang="en-US" dirty="0"/>
              <a:t>）之間的電磁波，屬於</a:t>
            </a:r>
            <a:r>
              <a:rPr lang="zh-TW" altLang="en-US" b="1" dirty="0"/>
              <a:t>可見光</a:t>
            </a:r>
            <a:r>
              <a:rPr lang="zh-TW" altLang="en-US" dirty="0"/>
              <a:t>。</a:t>
            </a:r>
            <a:r>
              <a:rPr lang="en-US" altLang="zh-TW" b="1" dirty="0"/>
              <a:t>LED </a:t>
            </a:r>
            <a:r>
              <a:rPr lang="zh-TW" altLang="en-US" b="1" dirty="0"/>
              <a:t>發光顏色與製造材料有關，而與工作電壓大小無關</a:t>
            </a:r>
            <a:r>
              <a:rPr lang="zh-TW" altLang="en-US" dirty="0"/>
              <a:t>，製造</a:t>
            </a:r>
            <a:r>
              <a:rPr lang="en-US" altLang="zh-TW" dirty="0"/>
              <a:t>LED </a:t>
            </a:r>
            <a:r>
              <a:rPr lang="zh-TW" altLang="en-US" dirty="0"/>
              <a:t>的主要半導體材料為砷化鎵（</a:t>
            </a:r>
            <a:r>
              <a:rPr lang="en-US" altLang="zh-TW" dirty="0"/>
              <a:t>GaAs</a:t>
            </a:r>
            <a:r>
              <a:rPr lang="zh-TW" altLang="en-US" dirty="0"/>
              <a:t>）、砷磷化鎵（</a:t>
            </a:r>
            <a:r>
              <a:rPr lang="en-US" altLang="zh-TW" dirty="0" err="1"/>
              <a:t>GaAsP</a:t>
            </a:r>
            <a:r>
              <a:rPr lang="zh-TW" altLang="en-US" dirty="0"/>
              <a:t>）或磷化鎵（</a:t>
            </a:r>
            <a:r>
              <a:rPr lang="en-US" altLang="zh-TW" dirty="0" err="1"/>
              <a:t>GaP</a:t>
            </a:r>
            <a:r>
              <a:rPr lang="zh-TW" altLang="en-US" dirty="0"/>
              <a:t>），常見的</a:t>
            </a:r>
            <a:r>
              <a:rPr lang="en-US" altLang="zh-TW" dirty="0"/>
              <a:t>LED </a:t>
            </a:r>
            <a:r>
              <a:rPr lang="zh-TW" altLang="en-US" dirty="0"/>
              <a:t>顏色有紅色、黃色、綠色、藍色、白色等，色彩三原色之紅光波長最長，其次為綠光，最短的為藍光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4-1 </a:t>
            </a:r>
            <a:r>
              <a:rPr lang="zh-TW" altLang="en-US" dirty="0"/>
              <a:t>認識發光二極體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77072"/>
            <a:ext cx="632737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067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204864"/>
            <a:ext cx="2982069" cy="2914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4-3-6 </a:t>
            </a:r>
            <a:r>
              <a:rPr lang="zh-TW" altLang="en-US" dirty="0"/>
              <a:t>雨滴燈實習</a:t>
            </a:r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功能說明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4-16 </a:t>
            </a:r>
            <a:r>
              <a:rPr lang="zh-TW" altLang="en-US" dirty="0"/>
              <a:t>所示電路接線圖，利用</a:t>
            </a:r>
            <a:r>
              <a:rPr lang="en-US" altLang="zh-TW" dirty="0"/>
              <a:t>Arduino Uno </a:t>
            </a:r>
            <a:r>
              <a:rPr lang="zh-TW" altLang="en-US" dirty="0"/>
              <a:t>板控制四個</a:t>
            </a:r>
            <a:r>
              <a:rPr lang="en-US" altLang="zh-TW" dirty="0"/>
              <a:t>LED </a:t>
            </a:r>
            <a:r>
              <a:rPr lang="zh-TW" altLang="en-US" dirty="0"/>
              <a:t>執行如圖</a:t>
            </a:r>
            <a:r>
              <a:rPr lang="en-US" altLang="zh-TW" dirty="0"/>
              <a:t>4-1</a:t>
            </a:r>
            <a:r>
              <a:rPr lang="zh-TW" altLang="en-US" dirty="0"/>
              <a:t>所示右移雨滴燈變化。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4">
              <a:buFont typeface="+mj-ea"/>
              <a:buAutoNum type="ea1ChtPeriod" startAt="2"/>
            </a:pPr>
            <a:r>
              <a:rPr lang="zh-TW" altLang="en-US" b="1" dirty="0"/>
              <a:t>電路接線圖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4-16 </a:t>
            </a:r>
            <a:r>
              <a:rPr lang="zh-TW" altLang="en-US" dirty="0"/>
              <a:t>所示電路。</a:t>
            </a:r>
          </a:p>
        </p:txBody>
      </p:sp>
    </p:spTree>
    <p:extLst>
      <p:ext uri="{BB962C8B-B14F-4D97-AF65-F5344CB8AC3E}">
        <p14:creationId xmlns:p14="http://schemas.microsoft.com/office/powerpoint/2010/main" val="4074697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3"/>
            </a:pPr>
            <a:r>
              <a:rPr lang="zh-TW" altLang="en-US" b="1" dirty="0"/>
              <a:t>程式：</a:t>
            </a:r>
            <a:r>
              <a:rPr lang="en-US" altLang="zh-TW" b="1" dirty="0"/>
              <a:t>ch4_6.ino</a:t>
            </a:r>
          </a:p>
          <a:p>
            <a:pPr marL="17100" lvl="4" indent="0">
              <a:buNone/>
            </a:pPr>
            <a:endParaRPr lang="en-US" altLang="zh-TW" b="1" dirty="0"/>
          </a:p>
          <a:p>
            <a:pPr marL="17100" lvl="4" indent="0">
              <a:buNone/>
            </a:pPr>
            <a:endParaRPr lang="en-US" altLang="zh-TW" b="1" dirty="0"/>
          </a:p>
          <a:p>
            <a:pPr marL="17100" lvl="4" indent="0">
              <a:buNone/>
            </a:pPr>
            <a:endParaRPr lang="en-US" altLang="zh-TW" b="1" dirty="0"/>
          </a:p>
          <a:p>
            <a:pPr marL="17100" lvl="4" indent="0">
              <a:buNone/>
            </a:pPr>
            <a:endParaRPr lang="en-US" altLang="zh-TW" b="1" dirty="0"/>
          </a:p>
          <a:p>
            <a:pPr marL="17100" lvl="4" indent="0">
              <a:buNone/>
            </a:pPr>
            <a:endParaRPr lang="en-US" altLang="zh-TW" b="1" dirty="0"/>
          </a:p>
          <a:p>
            <a:pPr marL="17100" lvl="4" indent="0">
              <a:buNone/>
            </a:pPr>
            <a:endParaRPr lang="en-US" altLang="zh-TW" b="1" dirty="0"/>
          </a:p>
          <a:p>
            <a:pPr marL="17100" lvl="4" indent="0">
              <a:buNone/>
            </a:pPr>
            <a:endParaRPr lang="en-US" altLang="zh-TW" dirty="0"/>
          </a:p>
          <a:p>
            <a:pPr marL="17100" lvl="4" indent="0">
              <a:buNone/>
            </a:pPr>
            <a:endParaRPr lang="en-US" altLang="zh-TW" dirty="0"/>
          </a:p>
          <a:p>
            <a:pPr lvl="3"/>
            <a:r>
              <a:rPr lang="zh-TW" altLang="en-US" b="1" dirty="0"/>
              <a:t>練習</a:t>
            </a:r>
          </a:p>
          <a:p>
            <a:pPr lvl="4"/>
            <a:r>
              <a:rPr lang="zh-TW" altLang="en-US" dirty="0"/>
              <a:t>設計</a:t>
            </a:r>
            <a:r>
              <a:rPr lang="en-US" altLang="zh-TW" dirty="0"/>
              <a:t>Arduino </a:t>
            </a:r>
            <a:r>
              <a:rPr lang="zh-TW" altLang="en-US" dirty="0"/>
              <a:t>程式，利用</a:t>
            </a:r>
            <a:r>
              <a:rPr lang="en-US" altLang="zh-TW" dirty="0"/>
              <a:t>Arduino Uno </a:t>
            </a:r>
            <a:r>
              <a:rPr lang="zh-TW" altLang="en-US" dirty="0"/>
              <a:t>板執行左移雨滴燈變化。</a:t>
            </a:r>
          </a:p>
          <a:p>
            <a:pPr lvl="4"/>
            <a:r>
              <a:rPr lang="zh-TW" altLang="en-US" dirty="0"/>
              <a:t>設計</a:t>
            </a:r>
            <a:r>
              <a:rPr lang="en-US" altLang="zh-TW" dirty="0"/>
              <a:t>Arduino </a:t>
            </a:r>
            <a:r>
              <a:rPr lang="zh-TW" altLang="en-US" dirty="0"/>
              <a:t>程式，利用</a:t>
            </a:r>
            <a:r>
              <a:rPr lang="en-US" altLang="zh-TW" dirty="0"/>
              <a:t>Arduino Uno </a:t>
            </a:r>
            <a:r>
              <a:rPr lang="zh-TW" altLang="en-US" dirty="0"/>
              <a:t>板執行左右來回拖尾霹靂燈變化。先執行右移雨滴燈變化，再執行左移雨滴燈變化。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68288"/>
            <a:ext cx="6967009" cy="391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610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4-3-7 </a:t>
            </a:r>
            <a:r>
              <a:rPr lang="zh-TW" altLang="en-US" dirty="0"/>
              <a:t>串列式全彩</a:t>
            </a:r>
            <a:r>
              <a:rPr lang="en-US" altLang="zh-TW" dirty="0"/>
              <a:t>LED </a:t>
            </a:r>
            <a:r>
              <a:rPr lang="zh-TW" altLang="en-US" dirty="0"/>
              <a:t>顯示七彩顏色實習</a:t>
            </a:r>
          </a:p>
          <a:p>
            <a:pPr lvl="4">
              <a:buFont typeface="+mj-ea"/>
              <a:buAutoNum type="ea1ChtPeriod"/>
            </a:pPr>
            <a:r>
              <a:rPr lang="zh-TW" altLang="en-US" b="1" dirty="0"/>
              <a:t>功能說明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4-18 </a:t>
            </a:r>
            <a:r>
              <a:rPr lang="zh-TW" altLang="en-US" dirty="0"/>
              <a:t>所示電路接線圖，使用</a:t>
            </a:r>
            <a:r>
              <a:rPr lang="en-US" altLang="zh-TW" dirty="0"/>
              <a:t>Arduino Uno </a:t>
            </a:r>
            <a:r>
              <a:rPr lang="zh-TW" altLang="en-US" dirty="0"/>
              <a:t>板，控制</a:t>
            </a:r>
            <a:r>
              <a:rPr lang="en-US" altLang="zh-TW" dirty="0"/>
              <a:t>16 </a:t>
            </a:r>
            <a:r>
              <a:rPr lang="zh-TW" altLang="en-US" dirty="0"/>
              <a:t>位環形串列式全彩</a:t>
            </a:r>
            <a:r>
              <a:rPr lang="en-US" altLang="zh-TW" dirty="0"/>
              <a:t>LED </a:t>
            </a:r>
            <a:r>
              <a:rPr lang="zh-TW" altLang="en-US" dirty="0"/>
              <a:t>模組，</a:t>
            </a:r>
            <a:r>
              <a:rPr lang="en-US" altLang="zh-TW" b="1" dirty="0"/>
              <a:t>16 </a:t>
            </a:r>
            <a:r>
              <a:rPr lang="zh-TW" altLang="en-US" b="1" dirty="0"/>
              <a:t>燈</a:t>
            </a:r>
            <a:r>
              <a:rPr lang="zh-TW" altLang="en-US" dirty="0"/>
              <a:t>同時依序顯示</a:t>
            </a:r>
            <a:r>
              <a:rPr lang="zh-TW" altLang="en-US" b="1" dirty="0">
                <a:solidFill>
                  <a:srgbClr val="FF0000"/>
                </a:solidFill>
              </a:rPr>
              <a:t>紅</a:t>
            </a:r>
            <a:r>
              <a:rPr lang="zh-TW" altLang="en-US" b="1" dirty="0"/>
              <a:t>、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橙</a:t>
            </a:r>
            <a:r>
              <a:rPr lang="zh-TW" altLang="en-US" b="1" dirty="0"/>
              <a:t>、</a:t>
            </a:r>
            <a:r>
              <a:rPr lang="zh-TW" altLang="en-US" b="1" dirty="0">
                <a:solidFill>
                  <a:srgbClr val="FFC000"/>
                </a:solidFill>
              </a:rPr>
              <a:t>黃</a:t>
            </a:r>
            <a:r>
              <a:rPr lang="zh-TW" altLang="en-US" b="1" dirty="0"/>
              <a:t>、</a:t>
            </a:r>
            <a:r>
              <a:rPr lang="zh-TW" altLang="en-US" b="1" dirty="0">
                <a:solidFill>
                  <a:srgbClr val="00B050"/>
                </a:solidFill>
              </a:rPr>
              <a:t>綠</a:t>
            </a:r>
            <a:r>
              <a:rPr lang="zh-TW" altLang="en-US" b="1" dirty="0"/>
              <a:t>、</a:t>
            </a:r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藍</a:t>
            </a:r>
            <a:r>
              <a:rPr lang="zh-TW" altLang="en-US" b="1" dirty="0"/>
              <a:t>、</a:t>
            </a:r>
            <a:r>
              <a:rPr lang="zh-TW" altLang="en-US" b="1" dirty="0">
                <a:solidFill>
                  <a:srgbClr val="002060"/>
                </a:solidFill>
              </a:rPr>
              <a:t>靛</a:t>
            </a:r>
            <a:r>
              <a:rPr lang="zh-TW" altLang="en-US" b="1" dirty="0"/>
              <a:t>、</a:t>
            </a:r>
            <a:r>
              <a:rPr lang="zh-TW" altLang="en-US" b="1" dirty="0">
                <a:solidFill>
                  <a:srgbClr val="7030A0"/>
                </a:solidFill>
              </a:rPr>
              <a:t>紫</a:t>
            </a:r>
            <a:r>
              <a:rPr lang="zh-TW" altLang="en-US" b="1" dirty="0"/>
              <a:t>、</a:t>
            </a:r>
            <a:r>
              <a:rPr lang="zh-TW" altLang="en-US" dirty="0"/>
              <a:t>白等八種顏色。</a:t>
            </a:r>
            <a:endParaRPr lang="en-US" altLang="zh-TW" dirty="0"/>
          </a:p>
          <a:p>
            <a:pPr lvl="3"/>
            <a:endParaRPr lang="zh-TW" altLang="en-US" dirty="0"/>
          </a:p>
          <a:p>
            <a:pPr lvl="4">
              <a:buFont typeface="+mj-ea"/>
              <a:buAutoNum type="ea1ChtPeriod" startAt="2"/>
            </a:pPr>
            <a:r>
              <a:rPr lang="zh-TW" altLang="en-US" b="1" dirty="0"/>
              <a:t>電路接線圖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789039"/>
            <a:ext cx="5626968" cy="2214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159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4">
              <a:buFont typeface="+mj-ea"/>
              <a:buAutoNum type="ea1ChtPeriod" startAt="3"/>
            </a:pPr>
            <a:r>
              <a:rPr lang="zh-TW" altLang="en-US" b="1" dirty="0"/>
              <a:t>程式：</a:t>
            </a:r>
            <a:r>
              <a:rPr lang="en-US" altLang="zh-TW" b="1" dirty="0"/>
              <a:t>ch4_7.ino</a:t>
            </a:r>
            <a:endParaRPr lang="zh-TW" altLang="en-US" b="1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81964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601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zh-TW" altLang="en-US" b="1" dirty="0"/>
              <a:t>練習</a:t>
            </a:r>
          </a:p>
          <a:p>
            <a:pPr marL="529200" lvl="4" indent="-457200"/>
            <a:r>
              <a:rPr lang="zh-TW" altLang="en-US" dirty="0"/>
              <a:t>使用</a:t>
            </a:r>
            <a:r>
              <a:rPr lang="en-US" altLang="zh-TW" dirty="0"/>
              <a:t>Arduino Uno </a:t>
            </a:r>
            <a:r>
              <a:rPr lang="zh-TW" altLang="en-US" dirty="0"/>
              <a:t>板，控制</a:t>
            </a:r>
            <a:r>
              <a:rPr lang="en-US" altLang="zh-TW" dirty="0"/>
              <a:t>16 </a:t>
            </a:r>
            <a:r>
              <a:rPr lang="zh-TW" altLang="en-US" dirty="0"/>
              <a:t>位環形串列式全彩</a:t>
            </a:r>
            <a:r>
              <a:rPr lang="en-US" altLang="zh-TW" dirty="0"/>
              <a:t>LED </a:t>
            </a:r>
            <a:r>
              <a:rPr lang="zh-TW" altLang="en-US" dirty="0"/>
              <a:t>模組，</a:t>
            </a:r>
            <a:r>
              <a:rPr lang="zh-TW" altLang="en-US" b="1" dirty="0"/>
              <a:t>單燈移位</a:t>
            </a:r>
            <a:r>
              <a:rPr lang="en-US" altLang="zh-TW" dirty="0"/>
              <a:t>16 </a:t>
            </a:r>
            <a:r>
              <a:rPr lang="zh-TW" altLang="en-US" dirty="0"/>
              <a:t>燈後，依序變化顯示</a:t>
            </a:r>
            <a:r>
              <a:rPr lang="zh-TW" altLang="en-US" b="1" dirty="0">
                <a:solidFill>
                  <a:srgbClr val="FF0000"/>
                </a:solidFill>
              </a:rPr>
              <a:t>紅</a:t>
            </a:r>
            <a:r>
              <a:rPr lang="zh-TW" altLang="en-US" b="1" dirty="0"/>
              <a:t>、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橙</a:t>
            </a:r>
            <a:r>
              <a:rPr lang="zh-TW" altLang="en-US" b="1" dirty="0"/>
              <a:t>、</a:t>
            </a:r>
            <a:r>
              <a:rPr lang="zh-TW" altLang="en-US" b="1" dirty="0">
                <a:solidFill>
                  <a:srgbClr val="FFC000"/>
                </a:solidFill>
              </a:rPr>
              <a:t>黃</a:t>
            </a:r>
            <a:r>
              <a:rPr lang="zh-TW" altLang="en-US" b="1" dirty="0"/>
              <a:t>、</a:t>
            </a:r>
            <a:r>
              <a:rPr lang="zh-TW" altLang="en-US" b="1" dirty="0">
                <a:solidFill>
                  <a:srgbClr val="00B050"/>
                </a:solidFill>
              </a:rPr>
              <a:t>綠</a:t>
            </a:r>
            <a:r>
              <a:rPr lang="zh-TW" altLang="en-US" b="1" dirty="0"/>
              <a:t>、</a:t>
            </a:r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藍</a:t>
            </a:r>
            <a:r>
              <a:rPr lang="zh-TW" altLang="en-US" b="1" dirty="0"/>
              <a:t>、</a:t>
            </a:r>
            <a:r>
              <a:rPr lang="zh-TW" altLang="en-US" b="1" dirty="0">
                <a:solidFill>
                  <a:srgbClr val="002060"/>
                </a:solidFill>
              </a:rPr>
              <a:t>靛</a:t>
            </a:r>
            <a:r>
              <a:rPr lang="zh-TW" altLang="en-US" b="1" dirty="0"/>
              <a:t>、</a:t>
            </a:r>
            <a:r>
              <a:rPr lang="zh-TW" altLang="en-US" b="1" dirty="0">
                <a:solidFill>
                  <a:srgbClr val="7030A0"/>
                </a:solidFill>
              </a:rPr>
              <a:t>紫</a:t>
            </a:r>
            <a:r>
              <a:rPr lang="zh-TW" altLang="en-US" b="1" dirty="0"/>
              <a:t>、</a:t>
            </a:r>
            <a:r>
              <a:rPr lang="zh-TW" altLang="en-US" dirty="0"/>
              <a:t>白等八種顏色。</a:t>
            </a:r>
          </a:p>
          <a:p>
            <a:pPr marL="529200" lvl="4" indent="-457200"/>
            <a:r>
              <a:rPr lang="zh-TW" altLang="en-US" dirty="0"/>
              <a:t>使用</a:t>
            </a:r>
            <a:r>
              <a:rPr lang="en-US" altLang="zh-TW" dirty="0"/>
              <a:t>Arduino Uno </a:t>
            </a:r>
            <a:r>
              <a:rPr lang="zh-TW" altLang="en-US" dirty="0"/>
              <a:t>板，控制</a:t>
            </a:r>
            <a:r>
              <a:rPr lang="en-US" altLang="zh-TW" dirty="0"/>
              <a:t>16 </a:t>
            </a:r>
            <a:r>
              <a:rPr lang="zh-TW" altLang="en-US" dirty="0"/>
              <a:t>位環形串列式全彩</a:t>
            </a:r>
            <a:r>
              <a:rPr lang="en-US" altLang="zh-TW" dirty="0"/>
              <a:t>LED </a:t>
            </a:r>
            <a:r>
              <a:rPr lang="zh-TW" altLang="en-US" dirty="0"/>
              <a:t>模組，</a:t>
            </a:r>
            <a:r>
              <a:rPr lang="zh-TW" altLang="en-US" b="1" dirty="0"/>
              <a:t>依序</a:t>
            </a:r>
            <a:r>
              <a:rPr lang="zh-TW" altLang="en-US" dirty="0"/>
              <a:t>點亮</a:t>
            </a:r>
            <a:r>
              <a:rPr lang="en-US" altLang="zh-TW" dirty="0"/>
              <a:t>16 </a:t>
            </a:r>
            <a:r>
              <a:rPr lang="zh-TW" altLang="en-US" dirty="0"/>
              <a:t>燈後，依序變化顯示</a:t>
            </a:r>
            <a:r>
              <a:rPr lang="zh-TW" altLang="en-US" b="1" dirty="0">
                <a:solidFill>
                  <a:srgbClr val="FF0000"/>
                </a:solidFill>
              </a:rPr>
              <a:t>紅</a:t>
            </a:r>
            <a:r>
              <a:rPr lang="zh-TW" altLang="en-US" b="1" dirty="0"/>
              <a:t>、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橙</a:t>
            </a:r>
            <a:r>
              <a:rPr lang="zh-TW" altLang="en-US" b="1" dirty="0"/>
              <a:t>、</a:t>
            </a:r>
            <a:r>
              <a:rPr lang="zh-TW" altLang="en-US" b="1" dirty="0">
                <a:solidFill>
                  <a:srgbClr val="FFC000"/>
                </a:solidFill>
              </a:rPr>
              <a:t>黃</a:t>
            </a:r>
            <a:r>
              <a:rPr lang="zh-TW" altLang="en-US" b="1" dirty="0"/>
              <a:t>、</a:t>
            </a:r>
            <a:r>
              <a:rPr lang="zh-TW" altLang="en-US" b="1" dirty="0">
                <a:solidFill>
                  <a:srgbClr val="00B050"/>
                </a:solidFill>
              </a:rPr>
              <a:t>綠</a:t>
            </a:r>
            <a:r>
              <a:rPr lang="zh-TW" altLang="en-US" b="1" dirty="0"/>
              <a:t>、</a:t>
            </a:r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藍</a:t>
            </a:r>
            <a:r>
              <a:rPr lang="zh-TW" altLang="en-US" b="1" dirty="0"/>
              <a:t>、</a:t>
            </a:r>
            <a:r>
              <a:rPr lang="zh-TW" altLang="en-US" b="1" dirty="0">
                <a:solidFill>
                  <a:srgbClr val="002060"/>
                </a:solidFill>
              </a:rPr>
              <a:t>靛</a:t>
            </a:r>
            <a:r>
              <a:rPr lang="zh-TW" altLang="en-US" b="1" dirty="0"/>
              <a:t>、</a:t>
            </a:r>
            <a:r>
              <a:rPr lang="zh-TW" altLang="en-US" b="1" dirty="0">
                <a:solidFill>
                  <a:srgbClr val="7030A0"/>
                </a:solidFill>
              </a:rPr>
              <a:t>紫</a:t>
            </a:r>
            <a:r>
              <a:rPr lang="zh-TW" altLang="en-US" b="1" dirty="0"/>
              <a:t>、</a:t>
            </a:r>
            <a:r>
              <a:rPr lang="zh-TW" altLang="en-US" dirty="0"/>
              <a:t>白等八種顏色。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03" y="764704"/>
            <a:ext cx="6737573" cy="2906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6577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283B57-9A3A-4717-89E1-4156B9DFC9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938D0F3-5926-44C8-8397-DDA559268DCC}"/>
              </a:ext>
            </a:extLst>
          </p:cNvPr>
          <p:cNvGrpSpPr/>
          <p:nvPr/>
        </p:nvGrpSpPr>
        <p:grpSpPr>
          <a:xfrm>
            <a:off x="1979712" y="2420888"/>
            <a:ext cx="5930369" cy="2592288"/>
            <a:chOff x="1979712" y="2420888"/>
            <a:chExt cx="5930369" cy="2592288"/>
          </a:xfrm>
        </p:grpSpPr>
        <p:pic>
          <p:nvPicPr>
            <p:cNvPr id="4" name="圖形 3" descr="行銷">
              <a:extLst>
                <a:ext uri="{FF2B5EF4-FFF2-40B4-BE49-F238E27FC236}">
                  <a16:creationId xmlns:a16="http://schemas.microsoft.com/office/drawing/2014/main" id="{1E569527-937F-4313-9AD7-606556C7F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79712" y="2420888"/>
              <a:ext cx="2592288" cy="2592288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AE89DD8-2B98-411F-90F9-7D2F3DF677F9}"/>
                </a:ext>
              </a:extLst>
            </p:cNvPr>
            <p:cNvSpPr/>
            <p:nvPr/>
          </p:nvSpPr>
          <p:spPr>
            <a:xfrm>
              <a:off x="4283968" y="2780928"/>
              <a:ext cx="3626113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4800" b="1" cap="none" spc="0" dirty="0">
                  <a:ln w="12700">
                    <a:solidFill>
                      <a:schemeClr val="bg1"/>
                    </a:solidFill>
                    <a:prstDash val="solid"/>
                  </a:ln>
                  <a:solidFill>
                    <a:srgbClr val="920784"/>
                  </a:solidFill>
                  <a:effectLst/>
                </a:rPr>
                <a:t>THE</a:t>
              </a:r>
              <a:r>
                <a:rPr lang="en-US" altLang="zh-TW" sz="4800" b="1" cap="none" spc="0" dirty="0">
                  <a:ln w="12700">
                    <a:solidFill>
                      <a:schemeClr val="bg1"/>
                    </a:solidFill>
                    <a:prstDash val="solid"/>
                  </a:ln>
                  <a:solidFill>
                    <a:srgbClr val="FFC000"/>
                  </a:solidFill>
                  <a:effectLst/>
                </a:rPr>
                <a:t> </a:t>
              </a:r>
              <a:r>
                <a:rPr lang="en-US" altLang="zh-TW" sz="4800" b="1" cap="none" spc="0" dirty="0">
                  <a:ln w="12700">
                    <a:solidFill>
                      <a:schemeClr val="bg1"/>
                    </a:solidFill>
                    <a:prstDash val="solid"/>
                  </a:ln>
                  <a:solidFill>
                    <a:srgbClr val="920784"/>
                  </a:solidFill>
                  <a:effectLst/>
                </a:rPr>
                <a:t>END</a:t>
              </a:r>
              <a:r>
                <a:rPr lang="zh-TW" altLang="en-US" sz="4800" b="1" cap="none" spc="0" dirty="0">
                  <a:ln w="12700">
                    <a:solidFill>
                      <a:schemeClr val="bg1"/>
                    </a:solidFill>
                    <a:prstDash val="solid"/>
                  </a:ln>
                  <a:solidFill>
                    <a:srgbClr val="920784"/>
                  </a:solidFill>
                  <a:effectLst/>
                </a:rPr>
                <a:t>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1386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4-1-1 LED </a:t>
            </a:r>
            <a:r>
              <a:rPr lang="zh-TW" altLang="en-US" dirty="0"/>
              <a:t>發光原理</a:t>
            </a:r>
          </a:p>
          <a:p>
            <a:pPr lvl="3"/>
            <a:r>
              <a:rPr lang="zh-TW" altLang="en-US" dirty="0"/>
              <a:t>如圖</a:t>
            </a:r>
            <a:r>
              <a:rPr lang="en-US" altLang="zh-TW" dirty="0"/>
              <a:t>4-2 </a:t>
            </a:r>
            <a:r>
              <a:rPr lang="zh-TW" altLang="en-US" dirty="0"/>
              <a:t>所示發光二極體，為</a:t>
            </a:r>
            <a:r>
              <a:rPr lang="en-US" altLang="zh-TW" dirty="0"/>
              <a:t>PN </a:t>
            </a:r>
            <a:r>
              <a:rPr lang="zh-TW" altLang="en-US" dirty="0"/>
              <a:t>二極體的一種，</a:t>
            </a:r>
            <a:r>
              <a:rPr lang="en-US" altLang="zh-TW" dirty="0"/>
              <a:t>LED </a:t>
            </a:r>
            <a:r>
              <a:rPr lang="zh-TW" altLang="en-US" dirty="0"/>
              <a:t>的長腳為</a:t>
            </a:r>
            <a:r>
              <a:rPr lang="en-US" altLang="zh-TW" dirty="0"/>
              <a:t>P </a:t>
            </a:r>
            <a:r>
              <a:rPr lang="zh-TW" altLang="en-US" dirty="0"/>
              <a:t>型（</a:t>
            </a:r>
            <a:r>
              <a:rPr lang="en-US" altLang="zh-TW" dirty="0"/>
              <a:t>positive</a:t>
            </a:r>
            <a:r>
              <a:rPr lang="zh-TW" altLang="en-US" dirty="0"/>
              <a:t>，正），又稱為陽極（</a:t>
            </a:r>
            <a:r>
              <a:rPr lang="en-US" altLang="zh-TW" dirty="0"/>
              <a:t>anode</a:t>
            </a:r>
            <a:r>
              <a:rPr lang="zh-TW" altLang="en-US" dirty="0"/>
              <a:t>，簡記</a:t>
            </a:r>
            <a:r>
              <a:rPr lang="en-US" altLang="zh-TW" dirty="0"/>
              <a:t>A</a:t>
            </a:r>
            <a:r>
              <a:rPr lang="zh-TW" altLang="en-US" dirty="0"/>
              <a:t>），短腳為</a:t>
            </a:r>
            <a:r>
              <a:rPr lang="en-US" altLang="zh-TW" dirty="0"/>
              <a:t>N </a:t>
            </a:r>
            <a:r>
              <a:rPr lang="zh-TW" altLang="en-US" dirty="0"/>
              <a:t>型（</a:t>
            </a:r>
            <a:r>
              <a:rPr lang="en-US" altLang="zh-TW" dirty="0"/>
              <a:t>negative</a:t>
            </a:r>
            <a:r>
              <a:rPr lang="zh-TW" altLang="en-US" dirty="0"/>
              <a:t>，負），又稱為陰極（</a:t>
            </a:r>
            <a:r>
              <a:rPr lang="en-US" altLang="zh-TW" dirty="0"/>
              <a:t>cathode</a:t>
            </a:r>
            <a:r>
              <a:rPr lang="zh-TW" altLang="en-US" dirty="0"/>
              <a:t>，簡記</a:t>
            </a:r>
            <a:r>
              <a:rPr lang="en-US" altLang="zh-TW" dirty="0"/>
              <a:t>K</a:t>
            </a:r>
            <a:r>
              <a:rPr lang="zh-TW" altLang="en-US" dirty="0"/>
              <a:t>）。</a:t>
            </a:r>
            <a:r>
              <a:rPr lang="en-US" altLang="zh-TW" dirty="0"/>
              <a:t>LED </a:t>
            </a:r>
            <a:r>
              <a:rPr lang="zh-TW" altLang="en-US" dirty="0"/>
              <a:t>的發光原理是利用外加順向偏壓，使其內部的電子、電洞漂移至接面附近結合後，再以光的方式釋放出能量。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9" y="3140968"/>
            <a:ext cx="7561263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968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4-1-2 LED </a:t>
            </a:r>
            <a:r>
              <a:rPr lang="zh-TW" altLang="en-US" dirty="0"/>
              <a:t>測量方法</a:t>
            </a:r>
            <a:endParaRPr lang="en-US" altLang="zh-TW" dirty="0"/>
          </a:p>
          <a:p>
            <a:pPr lvl="3"/>
            <a:r>
              <a:rPr lang="zh-TW" altLang="en-US" dirty="0"/>
              <a:t>我們可以使用不同工作週期的脈寬調變信號（</a:t>
            </a:r>
            <a:r>
              <a:rPr lang="en-US" altLang="zh-TW" dirty="0" err="1"/>
              <a:t>PulseWidth</a:t>
            </a:r>
            <a:r>
              <a:rPr lang="en-US" altLang="zh-TW" dirty="0"/>
              <a:t> Modulation</a:t>
            </a:r>
            <a:r>
              <a:rPr lang="zh-TW" altLang="en-US" dirty="0"/>
              <a:t>，簡記</a:t>
            </a:r>
            <a:r>
              <a:rPr lang="en-US" altLang="zh-TW" dirty="0"/>
              <a:t>PWM</a:t>
            </a:r>
            <a:r>
              <a:rPr lang="zh-TW" altLang="en-US" dirty="0"/>
              <a:t>）來控制</a:t>
            </a:r>
            <a:r>
              <a:rPr lang="en-US" altLang="zh-TW" dirty="0"/>
              <a:t>LED </a:t>
            </a:r>
            <a:r>
              <a:rPr lang="zh-TW" altLang="en-US" dirty="0"/>
              <a:t>的發光強度，</a:t>
            </a:r>
            <a:r>
              <a:rPr lang="en-US" altLang="zh-TW" dirty="0"/>
              <a:t>Arduino Uno </a:t>
            </a:r>
            <a:r>
              <a:rPr lang="zh-TW" altLang="en-US" dirty="0"/>
              <a:t>板數位腳</a:t>
            </a:r>
            <a:r>
              <a:rPr lang="en-US" altLang="zh-TW" dirty="0"/>
              <a:t>3</a:t>
            </a:r>
            <a:r>
              <a:rPr lang="zh-TW" altLang="en-US" dirty="0"/>
              <a:t>、</a:t>
            </a:r>
            <a:r>
              <a:rPr lang="en-US" altLang="zh-TW" dirty="0"/>
              <a:t>5</a:t>
            </a:r>
            <a:r>
              <a:rPr lang="zh-TW" altLang="en-US" dirty="0"/>
              <a:t>、</a:t>
            </a:r>
            <a:r>
              <a:rPr lang="en-US" altLang="zh-TW" dirty="0"/>
              <a:t>6</a:t>
            </a:r>
            <a:r>
              <a:rPr lang="zh-TW" altLang="en-US" dirty="0"/>
              <a:t>、</a:t>
            </a:r>
            <a:r>
              <a:rPr lang="en-US" altLang="zh-TW" dirty="0"/>
              <a:t>9</a:t>
            </a:r>
            <a:r>
              <a:rPr lang="zh-TW" altLang="en-US" dirty="0"/>
              <a:t>、</a:t>
            </a:r>
            <a:r>
              <a:rPr lang="en-US" altLang="zh-TW" dirty="0"/>
              <a:t>10</a:t>
            </a:r>
            <a:r>
              <a:rPr lang="zh-TW" altLang="en-US" dirty="0"/>
              <a:t>、</a:t>
            </a:r>
            <a:r>
              <a:rPr lang="en-US" altLang="zh-TW" dirty="0"/>
              <a:t>11 </a:t>
            </a:r>
            <a:r>
              <a:rPr lang="zh-TW" altLang="en-US" dirty="0"/>
              <a:t>可以輸出</a:t>
            </a:r>
            <a:r>
              <a:rPr lang="en-US" altLang="zh-TW" dirty="0"/>
              <a:t>PWM </a:t>
            </a:r>
            <a:r>
              <a:rPr lang="zh-TW" altLang="en-US" dirty="0"/>
              <a:t>信號。</a:t>
            </a:r>
            <a:endParaRPr lang="en-US" altLang="zh-TW" dirty="0"/>
          </a:p>
          <a:p>
            <a:pPr lvl="3"/>
            <a:r>
              <a:rPr lang="zh-TW" altLang="en-US" dirty="0"/>
              <a:t>一般設計</a:t>
            </a:r>
            <a:r>
              <a:rPr lang="en-US" altLang="zh-TW" dirty="0"/>
              <a:t>LED </a:t>
            </a:r>
            <a:r>
              <a:rPr lang="zh-TW" altLang="en-US" dirty="0"/>
              <a:t>的</a:t>
            </a:r>
            <a:r>
              <a:rPr lang="zh-TW" altLang="en-US" b="1" dirty="0"/>
              <a:t>順向電流約在</a:t>
            </a:r>
            <a:r>
              <a:rPr lang="en-US" altLang="zh-TW" b="1" dirty="0"/>
              <a:t>10mA~30mA </a:t>
            </a:r>
            <a:r>
              <a:rPr lang="zh-TW" altLang="en-US" b="1" dirty="0"/>
              <a:t>之間</a:t>
            </a:r>
            <a:r>
              <a:rPr lang="zh-TW" altLang="en-US" dirty="0"/>
              <a:t>，如以</a:t>
            </a:r>
            <a:r>
              <a:rPr lang="en-US" altLang="zh-TW" dirty="0"/>
              <a:t>Arduino Uno </a:t>
            </a:r>
            <a:r>
              <a:rPr lang="zh-TW" altLang="en-US" dirty="0"/>
              <a:t>板數位腳來驅動</a:t>
            </a:r>
            <a:r>
              <a:rPr lang="en-US" altLang="zh-TW" dirty="0"/>
              <a:t>LED</a:t>
            </a:r>
            <a:r>
              <a:rPr lang="zh-TW" altLang="en-US" dirty="0"/>
              <a:t>，使用</a:t>
            </a:r>
            <a:r>
              <a:rPr lang="en-US" altLang="zh-TW" dirty="0"/>
              <a:t>220</a:t>
            </a:r>
            <a:r>
              <a:rPr lang="el-GR" altLang="zh-TW" dirty="0"/>
              <a:t> Ω</a:t>
            </a:r>
            <a:r>
              <a:rPr lang="zh-TW" altLang="en-US" dirty="0"/>
              <a:t>或</a:t>
            </a:r>
            <a:r>
              <a:rPr lang="en-US" altLang="zh-TW" dirty="0"/>
              <a:t>330</a:t>
            </a:r>
            <a:r>
              <a:rPr lang="el-GR" altLang="zh-TW" dirty="0"/>
              <a:t> Ω</a:t>
            </a:r>
            <a:r>
              <a:rPr lang="zh-TW" altLang="en-US" dirty="0"/>
              <a:t>的限流電阻即可。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2976"/>
            <a:ext cx="4543874" cy="3127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3462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zh-TW" dirty="0"/>
              <a:t>4-1-3 </a:t>
            </a:r>
            <a:r>
              <a:rPr lang="zh-TW" altLang="en-US" dirty="0"/>
              <a:t>串列式全彩</a:t>
            </a:r>
            <a:r>
              <a:rPr lang="en-US" altLang="zh-TW" dirty="0"/>
              <a:t>LED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全彩</a:t>
            </a:r>
            <a:r>
              <a:rPr lang="en-US" altLang="zh-TW" dirty="0"/>
              <a:t>LED </a:t>
            </a:r>
            <a:r>
              <a:rPr lang="zh-TW" altLang="en-US" dirty="0"/>
              <a:t>驅動</a:t>
            </a:r>
            <a:r>
              <a:rPr lang="en-US" altLang="zh-TW" dirty="0"/>
              <a:t>ICWS2811</a:t>
            </a:r>
            <a:r>
              <a:rPr lang="zh-TW" altLang="en-US" dirty="0"/>
              <a:t>，包含紅、綠、藍三個通道的</a:t>
            </a:r>
            <a:r>
              <a:rPr lang="en-US" altLang="zh-TW" dirty="0"/>
              <a:t>LED </a:t>
            </a:r>
            <a:r>
              <a:rPr lang="zh-TW" altLang="en-US" dirty="0"/>
              <a:t>驅動輸出</a:t>
            </a:r>
            <a:r>
              <a:rPr lang="en-US" altLang="zh-TW" dirty="0"/>
              <a:t>OUTR</a:t>
            </a:r>
            <a:r>
              <a:rPr lang="zh-TW" altLang="en-US" dirty="0"/>
              <a:t>、</a:t>
            </a:r>
            <a:r>
              <a:rPr lang="en-US" altLang="zh-TW" dirty="0"/>
              <a:t>OUTG</a:t>
            </a:r>
            <a:r>
              <a:rPr lang="zh-TW" altLang="en-US" dirty="0"/>
              <a:t>、</a:t>
            </a:r>
            <a:r>
              <a:rPr lang="en-US" altLang="zh-TW" dirty="0"/>
              <a:t>OUTB</a:t>
            </a:r>
            <a:r>
              <a:rPr lang="zh-TW" altLang="en-US" dirty="0"/>
              <a:t>，每個顏色由</a:t>
            </a:r>
            <a:r>
              <a:rPr lang="en-US" altLang="zh-TW" dirty="0"/>
              <a:t>8 </a:t>
            </a:r>
            <a:r>
              <a:rPr lang="zh-TW" altLang="en-US" dirty="0"/>
              <a:t>位元數位值控制，輸出不同脈寬的</a:t>
            </a:r>
            <a:r>
              <a:rPr lang="en-US" altLang="zh-TW" dirty="0"/>
              <a:t>PWM </a:t>
            </a:r>
            <a:r>
              <a:rPr lang="zh-TW" altLang="en-US" dirty="0"/>
              <a:t>信號產生</a:t>
            </a:r>
            <a:r>
              <a:rPr lang="en-US" altLang="zh-TW" dirty="0"/>
              <a:t>256 </a:t>
            </a:r>
            <a:r>
              <a:rPr lang="zh-TW" altLang="en-US" dirty="0"/>
              <a:t>階顏色變化。</a:t>
            </a:r>
            <a:endParaRPr lang="en-US" altLang="zh-TW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12776"/>
            <a:ext cx="5976664" cy="2380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346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en-US" altLang="zh-TW" dirty="0"/>
              <a:t>WS2811 </a:t>
            </a:r>
            <a:r>
              <a:rPr lang="zh-TW" altLang="en-US" dirty="0"/>
              <a:t>有</a:t>
            </a:r>
            <a:r>
              <a:rPr lang="en-US" altLang="zh-TW" dirty="0"/>
              <a:t>400kbps</a:t>
            </a:r>
            <a:r>
              <a:rPr lang="zh-TW" altLang="en-US" dirty="0"/>
              <a:t>及</a:t>
            </a:r>
            <a:r>
              <a:rPr lang="en-US" altLang="zh-TW" dirty="0"/>
              <a:t>800kbps </a:t>
            </a:r>
            <a:r>
              <a:rPr lang="zh-TW" altLang="en-US" dirty="0"/>
              <a:t>兩種數據傳送速率，不需再外接任何電路，傳送距離可以達到</a:t>
            </a:r>
            <a:r>
              <a:rPr lang="en-US" altLang="zh-TW" dirty="0"/>
              <a:t>20 </a:t>
            </a:r>
            <a:r>
              <a:rPr lang="zh-TW" altLang="en-US" dirty="0"/>
              <a:t>公尺。</a:t>
            </a:r>
          </a:p>
          <a:p>
            <a:pPr lvl="3"/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348686" cy="282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3462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/>
              <a:t>1. </a:t>
            </a:r>
            <a:r>
              <a:rPr lang="zh-TW" altLang="en-US" dirty="0"/>
              <a:t>全彩</a:t>
            </a:r>
            <a:r>
              <a:rPr lang="en-US" altLang="zh-TW" dirty="0"/>
              <a:t>LED </a:t>
            </a:r>
            <a:r>
              <a:rPr lang="zh-TW" altLang="en-US" dirty="0"/>
              <a:t>應用電路</a:t>
            </a:r>
            <a:endParaRPr lang="en-US" altLang="zh-TW" dirty="0"/>
          </a:p>
          <a:p>
            <a:pPr lvl="3"/>
            <a:r>
              <a:rPr lang="zh-TW" altLang="en-US" dirty="0"/>
              <a:t>當接收到</a:t>
            </a:r>
            <a:r>
              <a:rPr lang="en-US" altLang="zh-TW" dirty="0"/>
              <a:t>RESET </a:t>
            </a:r>
            <a:r>
              <a:rPr lang="zh-TW" altLang="en-US" dirty="0"/>
              <a:t>訊號後，</a:t>
            </a:r>
            <a:r>
              <a:rPr lang="en-US" altLang="zh-TW" dirty="0"/>
              <a:t>WS2811 </a:t>
            </a:r>
            <a:r>
              <a:rPr lang="zh-TW" altLang="en-US" dirty="0"/>
              <a:t>才會將接收到的</a:t>
            </a:r>
            <a:r>
              <a:rPr lang="en-US" altLang="zh-TW" dirty="0"/>
              <a:t>24 </a:t>
            </a:r>
            <a:r>
              <a:rPr lang="zh-TW" altLang="en-US" dirty="0"/>
              <a:t>位元</a:t>
            </a:r>
            <a:r>
              <a:rPr lang="en-US" altLang="zh-TW" dirty="0"/>
              <a:t>PWM </a:t>
            </a:r>
            <a:r>
              <a:rPr lang="zh-TW" altLang="en-US" dirty="0"/>
              <a:t>信號分別輸出到</a:t>
            </a:r>
            <a:r>
              <a:rPr lang="en-US" altLang="zh-TW" dirty="0"/>
              <a:t>OUTR</a:t>
            </a:r>
            <a:r>
              <a:rPr lang="zh-TW" altLang="en-US" dirty="0"/>
              <a:t>、</a:t>
            </a:r>
            <a:r>
              <a:rPr lang="en-US" altLang="zh-TW" dirty="0"/>
              <a:t>OUTG</a:t>
            </a:r>
            <a:r>
              <a:rPr lang="zh-TW" altLang="en-US" dirty="0"/>
              <a:t>、</a:t>
            </a:r>
            <a:r>
              <a:rPr lang="en-US" altLang="zh-TW" dirty="0"/>
              <a:t>OUTB </a:t>
            </a:r>
            <a:r>
              <a:rPr lang="zh-TW" altLang="en-US" dirty="0"/>
              <a:t>腳。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7688587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7334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zh-TW" dirty="0"/>
              <a:t>2. </a:t>
            </a:r>
            <a:r>
              <a:rPr lang="zh-TW" altLang="en-US" dirty="0"/>
              <a:t>串列式全彩</a:t>
            </a:r>
            <a:r>
              <a:rPr lang="en-US" altLang="zh-TW" dirty="0"/>
              <a:t>LED </a:t>
            </a:r>
            <a:r>
              <a:rPr lang="zh-TW" altLang="en-US" dirty="0"/>
              <a:t>模組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r>
              <a:rPr lang="zh-TW" altLang="en-US" dirty="0"/>
              <a:t>在使用</a:t>
            </a:r>
            <a:r>
              <a:rPr lang="en-US" altLang="zh-TW" dirty="0"/>
              <a:t>Arduino Uno </a:t>
            </a:r>
            <a:r>
              <a:rPr lang="zh-TW" altLang="en-US" dirty="0"/>
              <a:t>板控制串列式全彩</a:t>
            </a:r>
            <a:r>
              <a:rPr lang="en-US" altLang="zh-TW" dirty="0"/>
              <a:t>LED </a:t>
            </a:r>
            <a:r>
              <a:rPr lang="zh-TW" altLang="en-US" dirty="0"/>
              <a:t>模組之前， 必須先安裝</a:t>
            </a:r>
            <a:r>
              <a:rPr lang="en-US" altLang="zh-TW" dirty="0" err="1"/>
              <a:t>Adafruit_NeoPixel</a:t>
            </a:r>
            <a:r>
              <a:rPr lang="en-US" altLang="zh-TW" dirty="0"/>
              <a:t> </a:t>
            </a:r>
            <a:r>
              <a:rPr lang="zh-TW" altLang="en-US" dirty="0"/>
              <a:t>函式庫。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196752"/>
            <a:ext cx="5330360" cy="1994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994685"/>
            <a:ext cx="5915339" cy="2733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80101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20727</TotalTime>
  <Words>1651</Words>
  <Application>Microsoft Office PowerPoint</Application>
  <PresentationFormat>如螢幕大小 (4:3)</PresentationFormat>
  <Paragraphs>184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1" baseType="lpstr">
      <vt:lpstr>微軟正黑體</vt:lpstr>
      <vt:lpstr>Arial</vt:lpstr>
      <vt:lpstr>Arial Black</vt:lpstr>
      <vt:lpstr>Calibri</vt:lpstr>
      <vt:lpstr>Wingdings</vt:lpstr>
      <vt:lpstr>Median</vt:lpstr>
      <vt:lpstr>PowerPoint 簡報</vt:lpstr>
      <vt:lpstr>PowerPoint 簡報</vt:lpstr>
      <vt:lpstr>4-1 認識發光二極體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4-2 函式說明</vt:lpstr>
      <vt:lpstr>PowerPoint 簡報</vt:lpstr>
      <vt:lpstr>PowerPoint 簡報</vt:lpstr>
      <vt:lpstr>PowerPoint 簡報</vt:lpstr>
      <vt:lpstr>PowerPoint 簡報</vt:lpstr>
      <vt:lpstr>4-3 實作練習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敲開 Android 的開發大門</dc:title>
  <dc:creator>memi</dc:creator>
  <cp:keywords>ACL040700</cp:keywords>
  <cp:lastModifiedBy>sonala_shih 石辰蓁</cp:lastModifiedBy>
  <cp:revision>2068</cp:revision>
  <dcterms:created xsi:type="dcterms:W3CDTF">2011-06-06T16:54:13Z</dcterms:created>
  <dcterms:modified xsi:type="dcterms:W3CDTF">2021-09-07T08:01:47Z</dcterms:modified>
</cp:coreProperties>
</file>